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65" r:id="rId2"/>
    <p:sldId id="266" r:id="rId3"/>
    <p:sldId id="267" r:id="rId4"/>
    <p:sldId id="329" r:id="rId5"/>
    <p:sldId id="269" r:id="rId6"/>
    <p:sldId id="268" r:id="rId7"/>
    <p:sldId id="271" r:id="rId8"/>
    <p:sldId id="276" r:id="rId9"/>
    <p:sldId id="275" r:id="rId10"/>
    <p:sldId id="270" r:id="rId11"/>
    <p:sldId id="279" r:id="rId12"/>
    <p:sldId id="272" r:id="rId13"/>
    <p:sldId id="273" r:id="rId14"/>
    <p:sldId id="274" r:id="rId15"/>
    <p:sldId id="330" r:id="rId16"/>
    <p:sldId id="331" r:id="rId17"/>
    <p:sldId id="278" r:id="rId18"/>
    <p:sldId id="286" r:id="rId19"/>
    <p:sldId id="287" r:id="rId20"/>
    <p:sldId id="288" r:id="rId21"/>
    <p:sldId id="290" r:id="rId22"/>
    <p:sldId id="291" r:id="rId23"/>
    <p:sldId id="292" r:id="rId24"/>
    <p:sldId id="293" r:id="rId25"/>
    <p:sldId id="294" r:id="rId26"/>
    <p:sldId id="280" r:id="rId27"/>
    <p:sldId id="281" r:id="rId28"/>
    <p:sldId id="282" r:id="rId29"/>
    <p:sldId id="297" r:id="rId30"/>
    <p:sldId id="298" r:id="rId31"/>
    <p:sldId id="299" r:id="rId32"/>
    <p:sldId id="300" r:id="rId33"/>
    <p:sldId id="283" r:id="rId34"/>
    <p:sldId id="284" r:id="rId35"/>
    <p:sldId id="295" r:id="rId36"/>
    <p:sldId id="296" r:id="rId37"/>
    <p:sldId id="301" r:id="rId38"/>
    <p:sldId id="285" r:id="rId39"/>
    <p:sldId id="302" r:id="rId40"/>
    <p:sldId id="304" r:id="rId41"/>
    <p:sldId id="323" r:id="rId42"/>
    <p:sldId id="325" r:id="rId43"/>
    <p:sldId id="324" r:id="rId44"/>
    <p:sldId id="307" r:id="rId45"/>
    <p:sldId id="306" r:id="rId46"/>
    <p:sldId id="305" r:id="rId47"/>
    <p:sldId id="303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33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6" r:id="rId65"/>
    <p:sldId id="335" r:id="rId66"/>
    <p:sldId id="337" r:id="rId67"/>
    <p:sldId id="334" r:id="rId68"/>
    <p:sldId id="332" r:id="rId69"/>
    <p:sldId id="327" r:id="rId70"/>
    <p:sldId id="336" r:id="rId71"/>
    <p:sldId id="338" r:id="rId72"/>
    <p:sldId id="328" r:id="rId7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F571728-1CF3-4242-ABF5-666B628DD09C}">
          <p14:sldIdLst>
            <p14:sldId id="265"/>
          </p14:sldIdLst>
        </p14:section>
        <p14:section name="Intro" id="{14AE6717-8251-4763-B3E0-6F0C104CC8EF}">
          <p14:sldIdLst>
            <p14:sldId id="266"/>
            <p14:sldId id="267"/>
            <p14:sldId id="329"/>
            <p14:sldId id="269"/>
            <p14:sldId id="268"/>
            <p14:sldId id="271"/>
            <p14:sldId id="276"/>
            <p14:sldId id="275"/>
            <p14:sldId id="270"/>
            <p14:sldId id="279"/>
          </p14:sldIdLst>
        </p14:section>
        <p14:section name="Migrations Type" id="{91037426-0D82-4461-9973-7C2D4153E39E}">
          <p14:sldIdLst>
            <p14:sldId id="272"/>
          </p14:sldIdLst>
        </p14:section>
        <p14:section name="Net Portability Analiyzer" id="{13EFFDAD-D7C6-4B46-BEF4-482786B28793}">
          <p14:sldIdLst>
            <p14:sldId id="273"/>
            <p14:sldId id="274"/>
            <p14:sldId id="330"/>
            <p14:sldId id="331"/>
          </p14:sldIdLst>
        </p14:section>
        <p14:section name="Net Upgrade Assistant" id="{C84115CB-500F-478A-977C-A8671E3DE37F}">
          <p14:sldIdLst>
            <p14:sldId id="278"/>
            <p14:sldId id="286"/>
            <p14:sldId id="287"/>
            <p14:sldId id="288"/>
            <p14:sldId id="290"/>
            <p14:sldId id="291"/>
            <p14:sldId id="292"/>
            <p14:sldId id="293"/>
            <p14:sldId id="294"/>
            <p14:sldId id="280"/>
            <p14:sldId id="281"/>
            <p14:sldId id="282"/>
          </p14:sldIdLst>
        </p14:section>
        <p14:section name="AspNet Core 7.0" id="{F1BAC0FF-F578-4E10-8AA9-FF163782602B}">
          <p14:sldIdLst>
            <p14:sldId id="297"/>
            <p14:sldId id="298"/>
            <p14:sldId id="299"/>
            <p14:sldId id="300"/>
          </p14:sldIdLst>
        </p14:section>
        <p14:section name=".Net Core Release - Cadence" id="{A56EBD92-A34F-4C10-A7AC-AA1C058F64E6}">
          <p14:sldIdLst>
            <p14:sldId id="283"/>
            <p14:sldId id="284"/>
          </p14:sldIdLst>
        </p14:section>
        <p14:section name="Migrate from AspNET Core 6 to 7" id="{692A12CC-66E0-4BAB-A970-6A886ED8B5BC}">
          <p14:sldIdLst>
            <p14:sldId id="295"/>
            <p14:sldId id="296"/>
          </p14:sldIdLst>
        </p14:section>
        <p14:section name="Incremental Migration" id="{B537425B-ECC5-4E62-98A5-FB6BF8DD16C0}">
          <p14:sldIdLst>
            <p14:sldId id="301"/>
            <p14:sldId id="285"/>
            <p14:sldId id="302"/>
            <p14:sldId id="304"/>
            <p14:sldId id="323"/>
            <p14:sldId id="325"/>
            <p14:sldId id="324"/>
            <p14:sldId id="307"/>
            <p14:sldId id="306"/>
            <p14:sldId id="305"/>
            <p14:sldId id="303"/>
            <p14:sldId id="308"/>
            <p14:sldId id="309"/>
            <p14:sldId id="310"/>
            <p14:sldId id="311"/>
            <p14:sldId id="312"/>
            <p14:sldId id="313"/>
            <p14:sldId id="314"/>
          </p14:sldIdLst>
        </p14:section>
        <p14:section name="System.Web Adapters" id="{351CAFB8-1A85-490F-AFFA-D65906F42A19}">
          <p14:sldIdLst>
            <p14:sldId id="315"/>
            <p14:sldId id="333"/>
            <p14:sldId id="316"/>
            <p14:sldId id="317"/>
            <p14:sldId id="318"/>
            <p14:sldId id="319"/>
            <p14:sldId id="320"/>
            <p14:sldId id="321"/>
            <p14:sldId id="322"/>
            <p14:sldId id="326"/>
            <p14:sldId id="335"/>
            <p14:sldId id="337"/>
          </p14:sldIdLst>
        </p14:section>
        <p14:section name="Yarp" id="{44BE8AE7-1CB7-4C2D-A2E0-5A658322EB2E}">
          <p14:sldIdLst>
            <p14:sldId id="334"/>
            <p14:sldId id="332"/>
            <p14:sldId id="327"/>
          </p14:sldIdLst>
        </p14:section>
        <p14:section name="Demo" id="{09E7BDA5-56D0-4F9C-8ACF-A58A3CCF671A}">
          <p14:sldIdLst>
            <p14:sldId id="336"/>
            <p14:sldId id="338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0649"/>
    <a:srgbClr val="512BD4"/>
    <a:srgbClr val="B9AAEE"/>
    <a:srgbClr val="FAFAFA"/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36"/>
    <p:restoredTop sz="76759" autoAdjust="0"/>
  </p:normalViewPr>
  <p:slideViewPr>
    <p:cSldViewPr snapToGrid="0">
      <p:cViewPr varScale="1">
        <p:scale>
          <a:sx n="63" d="100"/>
          <a:sy n="63" d="100"/>
        </p:scale>
        <p:origin x="164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2AD39-BF7B-4662-8E25-8471555FE61F}" type="datetimeFigureOut">
              <a:rPr lang="it-IT" smtClean="0"/>
              <a:t>27/01/2023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E5493-C281-4EE8-8E0C-40B054D753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6589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532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dotnet</a:t>
            </a:r>
            <a:r>
              <a:rPr lang="it-IT" dirty="0"/>
              <a:t> tool </a:t>
            </a:r>
            <a:r>
              <a:rPr lang="it-IT" dirty="0" err="1"/>
              <a:t>install</a:t>
            </a:r>
            <a:r>
              <a:rPr lang="it-IT" dirty="0"/>
              <a:t> -g upgrade-</a:t>
            </a:r>
            <a:r>
              <a:rPr lang="it-IT" dirty="0" err="1"/>
              <a:t>assistant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844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2636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60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9828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6514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098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https://learn.microsoft.com/en-us/dotnet/core/porting/upgrade-assistant-aspnetmvc</a:t>
            </a:r>
          </a:p>
          <a:p>
            <a:endParaRPr lang="it-IT" dirty="0"/>
          </a:p>
          <a:p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upgrade-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assistant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 err="1">
                <a:solidFill>
                  <a:srgbClr val="D8D5D0"/>
                </a:solidFill>
                <a:effectLst/>
                <a:latin typeface="SFMono-Regular"/>
              </a:rPr>
              <a:t>analyze</a:t>
            </a:r>
            <a:endParaRPr lang="it-IT" dirty="0"/>
          </a:p>
          <a:p>
            <a:endParaRPr lang="it-IT" dirty="0"/>
          </a:p>
          <a:p>
            <a:r>
              <a:rPr lang="it-IT" dirty="0"/>
              <a:t>upgrade-</a:t>
            </a:r>
            <a:r>
              <a:rPr lang="it-IT" dirty="0" err="1"/>
              <a:t>assistant</a:t>
            </a:r>
            <a:r>
              <a:rPr lang="it-IT" dirty="0"/>
              <a:t> upgrade .\</a:t>
            </a:r>
            <a:r>
              <a:rPr lang="it-IT" dirty="0" err="1"/>
              <a:t>NomeProgetto.csproj</a:t>
            </a:r>
            <a:endParaRPr lang="it-IT" dirty="0"/>
          </a:p>
          <a:p>
            <a:endParaRPr lang="it-IT" dirty="0"/>
          </a:p>
          <a:p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"fonts\glyphicons-halflings-regular.woff2"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glyphicons-halflings-regular.woff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"fonts\glyphicons-halflings-regular.ttf"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"fonts\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glyphicons-halflings-regular.eot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bootstrap.css.map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theme.min.css.map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"Content\bootstrap-</a:t>
            </a:r>
            <a:r>
              <a:rPr lang="it-IT" b="0" i="0" dirty="0" err="1">
                <a:solidFill>
                  <a:srgbClr val="CF947B"/>
                </a:solidFill>
                <a:effectLst/>
                <a:latin typeface="SFMono-Regular"/>
              </a:rPr>
              <a:t>theme.css.map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"Scripts\jquery-3.4.1.slim.min.map"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&lt;Content </a:t>
            </a:r>
            <a:r>
              <a:rPr lang="it-IT" b="0" i="0" dirty="0">
                <a:solidFill>
                  <a:srgbClr val="87D5FE"/>
                </a:solidFill>
                <a:effectLst/>
                <a:latin typeface="SFMono-Regular"/>
              </a:rPr>
              <a:t>Include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=</a:t>
            </a:r>
            <a:r>
              <a:rPr lang="it-IT" b="0" i="0" dirty="0">
                <a:solidFill>
                  <a:srgbClr val="CF947B"/>
                </a:solidFill>
                <a:effectLst/>
                <a:latin typeface="SFMono-Regular"/>
              </a:rPr>
              <a:t>"Scripts\jquery-3.4.1.min.map"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 /&gt;</a:t>
            </a:r>
            <a:r>
              <a:rPr lang="it-IT" b="0" i="0" dirty="0">
                <a:solidFill>
                  <a:srgbClr val="D8D5D0"/>
                </a:solidFill>
                <a:effectLst/>
                <a:latin typeface="SFMono-Regular"/>
              </a:rPr>
              <a:t> 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&lt;/</a:t>
            </a:r>
            <a:r>
              <a:rPr lang="it-IT" b="0" i="0" dirty="0" err="1">
                <a:solidFill>
                  <a:srgbClr val="60A4D8"/>
                </a:solidFill>
                <a:effectLst/>
                <a:latin typeface="SFMono-Regular"/>
              </a:rPr>
              <a:t>ItemGroup</a:t>
            </a:r>
            <a:r>
              <a:rPr lang="it-IT" b="0" i="0" dirty="0">
                <a:solidFill>
                  <a:srgbClr val="60A4D8"/>
                </a:solidFill>
                <a:effectLst/>
                <a:latin typeface="SFMono-Regular"/>
              </a:rPr>
              <a:t>&gt;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E5493-C281-4EE8-8E0C-40B054D75338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1894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B67962-7DAD-27C7-AE18-58D126B02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730" y="5089365"/>
            <a:ext cx="91440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C00F3BE-9549-CFA5-93ED-073CB72206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ing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24ACC4D-6C22-786F-EE96-E12EA0B915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24800" y="2664229"/>
            <a:ext cx="6858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83A32E-F292-BB75-B917-167F08F85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703320"/>
            <a:ext cx="9144000" cy="845734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B67962-7DAD-27C7-AE18-58D126B02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41129"/>
            <a:ext cx="91440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5798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25383B-3BB2-5B6A-5EFE-8EB8D73F9E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24800" y="2664229"/>
            <a:ext cx="6858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02A9AB-AE88-89CB-1B76-390A69776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B9336-7CF9-6DBE-2B3F-9A8906D1B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5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F66F68-C8E3-49DD-CD58-1CDF06036E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24800" y="2664229"/>
            <a:ext cx="6858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F888CE-A252-6263-30B8-0AF3FFE1F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F3F87-0131-7BA2-72D5-E08759DB3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6B0771-0033-F9B5-EC49-F27E0C6D5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977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_3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D807C16-CC92-2151-D639-06C0FE4232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24800" y="2664229"/>
            <a:ext cx="6858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F888CE-A252-6263-30B8-0AF3FFE1F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F3F87-0131-7BA2-72D5-E08759DB3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41328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6B0771-0033-F9B5-EC49-F27E0C6D5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9960" y="1825625"/>
            <a:ext cx="341328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A3BFD12-5F2E-131D-2F93-A7BD75B46FE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944438" y="1825625"/>
            <a:ext cx="341328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3261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_Content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DF7C5E-F00D-A584-927A-EDDC069D0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58919"/>
            <a:ext cx="3266699" cy="405329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2A815C-160E-630F-917E-D1559B6708A8}"/>
              </a:ext>
            </a:extLst>
          </p:cNvPr>
          <p:cNvSpPr/>
          <p:nvPr userDrawn="1"/>
        </p:nvSpPr>
        <p:spPr>
          <a:xfrm>
            <a:off x="4979324" y="0"/>
            <a:ext cx="7212676" cy="6858000"/>
          </a:xfrm>
          <a:prstGeom prst="rect">
            <a:avLst/>
          </a:prstGeom>
          <a:solidFill>
            <a:srgbClr val="190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72AE49C-04B7-ADCD-9CAF-F576C3D79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0250"/>
            <a:ext cx="326669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8124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_Image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DF7C5E-F00D-A584-927A-EDDC069D0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58919"/>
            <a:ext cx="3266699" cy="405329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2A815C-160E-630F-917E-D1559B6708A8}"/>
              </a:ext>
            </a:extLst>
          </p:cNvPr>
          <p:cNvSpPr/>
          <p:nvPr userDrawn="1"/>
        </p:nvSpPr>
        <p:spPr>
          <a:xfrm>
            <a:off x="4979324" y="0"/>
            <a:ext cx="7212676" cy="6858000"/>
          </a:xfrm>
          <a:prstGeom prst="rect">
            <a:avLst/>
          </a:prstGeom>
          <a:solidFill>
            <a:srgbClr val="190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72AE49C-04B7-ADCD-9CAF-F576C3D79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0250"/>
            <a:ext cx="326669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577BE-79EA-EE78-8557-CDFFAFA41A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77736" y="0"/>
            <a:ext cx="7214264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5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512B8-84D1-44F9-EEFD-D4E46153A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E5BF4EB-139D-0215-28ED-1C6B388D0A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527175"/>
            <a:ext cx="10515600" cy="53308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94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339FA4-CB47-64F7-0DE2-D1AE4485C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49A80658-64B2-8A16-A5D9-8E8038BBEA5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38200" y="1819275"/>
            <a:ext cx="10515600" cy="42989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74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90A6E38-821E-3B3B-D008-13ECE0BA050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77048C-E359-F66D-AD4D-97D47FB30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9C945F-7803-9CF7-4561-E707D977A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AD0B5-411C-DD37-3DE1-D299F9DA78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Open Sans" pitchFamily="2" charset="0"/>
                <a:cs typeface="Open Sans" pitchFamily="2" charset="0"/>
              </a:defRPr>
            </a:lvl1pPr>
          </a:lstStyle>
          <a:p>
            <a:fld id="{5ECCB86A-3665-5147-BAC9-7BEF9D6DEA03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852EC-6A60-0D42-A9E9-DDECCBDFB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  <a:latin typeface="Open Sans" pitchFamily="2" charset="0"/>
                <a:cs typeface="Open Sans" pitchFamily="2" charset="0"/>
              </a:defRPr>
            </a:lvl1pPr>
          </a:lstStyle>
          <a:p>
            <a:fld id="{AE28451E-F2BC-8240-B99D-B1C92C439287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10" name="Picture 9" descr="Shape, icon, rectangle&#10;&#10;Description automatically generated">
            <a:extLst>
              <a:ext uri="{FF2B5EF4-FFF2-40B4-BE49-F238E27FC236}">
                <a16:creationId xmlns:a16="http://schemas.microsoft.com/office/drawing/2014/main" id="{16B77DA5-824E-FBA0-B882-81A183CEDA4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192000" y="0"/>
            <a:ext cx="90170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2" r:id="rId4"/>
    <p:sldLayoutId id="2147483657" r:id="rId5"/>
    <p:sldLayoutId id="2147483653" r:id="rId6"/>
    <p:sldLayoutId id="2147483658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i="0" kern="1200" spc="120" baseline="0">
          <a:solidFill>
            <a:schemeClr val="bg1"/>
          </a:solidFill>
          <a:latin typeface="Open Sans Light" pitchFamily="2" charset="0"/>
          <a:ea typeface="+mj-ea"/>
          <a:cs typeface="Open Sans Light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Open Sans" pitchFamily="2" charset="0"/>
          <a:ea typeface="+mn-ea"/>
          <a:cs typeface="Open Sans" pitchFamily="2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Open Sans" pitchFamily="2" charset="0"/>
          <a:ea typeface="+mn-ea"/>
          <a:cs typeface="Open Sans" pitchFamily="2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Open Sans" pitchFamily="2" charset="0"/>
          <a:ea typeface="+mn-ea"/>
          <a:cs typeface="Open Sans" pitchFamily="2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Open Sans" pitchFamily="2" charset="0"/>
          <a:ea typeface="+mn-ea"/>
          <a:cs typeface="Open Sans" pitchFamily="2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Open Sans" pitchFamily="2" charset="0"/>
          <a:ea typeface="+mn-ea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otnet.microsoft.com/en-us/platform/upgrade-assistant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aka.ms/apiportdownload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otnet.microsoft.com/en-us/platform/upgrade-assistant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otnet/upgrade-assistant#installatio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merlin/MvcMigrationDem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dotnet.microsoft.com/en-us/platform/support/policy/dotnet-core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otnet/systemweb-adapter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microsoft.com/en-us/azure/architecture/patterns/strangler-fig" TargetMode="Externa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martinfowler.com/bliki/StranglerFigApplication.html" TargetMode="Externa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rtner.com/it-glossary/legacy-application-or-system/" TargetMode="Externa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otnet/systemweb-adapters" TargetMode="Externa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amerlin.keantex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a.merlin@keantex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9672B5AC-FF22-2D7B-ED86-400C26B4F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777" y="4657344"/>
            <a:ext cx="4248198" cy="185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18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is .NET Framework appropriate?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Application domains (app isolation)</a:t>
            </a:r>
          </a:p>
          <a:p>
            <a:r>
              <a:rPr lang="it-IT" dirty="0"/>
              <a:t>WCF (</a:t>
            </a:r>
            <a:r>
              <a:rPr lang="en-US" dirty="0"/>
              <a:t>consider a different communication technology such as </a:t>
            </a:r>
            <a:r>
              <a:rPr lang="en-US" dirty="0" err="1"/>
              <a:t>gRPC</a:t>
            </a:r>
            <a:r>
              <a:rPr lang="en-US" dirty="0"/>
              <a:t> or REST) as part of a migration</a:t>
            </a:r>
          </a:p>
          <a:p>
            <a:r>
              <a:rPr lang="it-IT" dirty="0" err="1"/>
              <a:t>Remoting</a:t>
            </a:r>
            <a:r>
              <a:rPr lang="en-US" dirty="0"/>
              <a:t> (requires runtime support, which is expensive to maintain)</a:t>
            </a:r>
          </a:p>
          <a:p>
            <a:r>
              <a:rPr lang="en-US" dirty="0"/>
              <a:t>Code Access Security (CAS) and Security Transparency (virtualization, containers, or user accounts)</a:t>
            </a:r>
          </a:p>
        </p:txBody>
      </p:sp>
    </p:spTree>
    <p:extLst>
      <p:ext uri="{BB962C8B-B14F-4D97-AF65-F5344CB8AC3E}">
        <p14:creationId xmlns:p14="http://schemas.microsoft.com/office/powerpoint/2010/main" val="762347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Refactor, Rewrite or Bifurcate?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Refactoring</a:t>
            </a:r>
            <a:r>
              <a:rPr lang="en-US" dirty="0"/>
              <a:t> involves upgrading the existing code to work in the new environment under .NET 7</a:t>
            </a:r>
          </a:p>
          <a:p>
            <a:endParaRPr lang="en-US" dirty="0"/>
          </a:p>
          <a:p>
            <a:r>
              <a:rPr lang="en-US" b="1" dirty="0"/>
              <a:t>Rewriting</a:t>
            </a:r>
            <a:r>
              <a:rPr lang="en-US" dirty="0"/>
              <a:t> involves rewriting the code from scratch. It will only target .NET 7</a:t>
            </a:r>
          </a:p>
          <a:p>
            <a:endParaRPr lang="en-US" dirty="0"/>
          </a:p>
          <a:p>
            <a:r>
              <a:rPr lang="en-US" b="1" dirty="0"/>
              <a:t>Bifurcation</a:t>
            </a:r>
            <a:r>
              <a:rPr lang="en-US" dirty="0"/>
              <a:t> means taking the old .NET Framework code, copying and pasting it into a new .NET 7 project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Prefer refactoring to bifurcation</a:t>
            </a:r>
          </a:p>
        </p:txBody>
      </p:sp>
    </p:spTree>
    <p:extLst>
      <p:ext uri="{BB962C8B-B14F-4D97-AF65-F5344CB8AC3E}">
        <p14:creationId xmlns:p14="http://schemas.microsoft.com/office/powerpoint/2010/main" val="2741675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Migration or Manual?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Automatic Migration</a:t>
            </a:r>
          </a:p>
          <a:p>
            <a:pPr marL="457200" lvl="1" indent="0">
              <a:buNone/>
            </a:pPr>
            <a:r>
              <a:rPr lang="en-US" dirty="0"/>
              <a:t>To change from .NET Framework to .NET Core automatically, you can use the </a:t>
            </a:r>
            <a:r>
              <a:rPr lang="en-US" b="1" dirty="0"/>
              <a:t>.NET Upgrade Assistant</a:t>
            </a:r>
          </a:p>
          <a:p>
            <a:pPr marL="914400" lvl="2" indent="0">
              <a:buNone/>
            </a:pPr>
            <a:endParaRPr lang="en-US" sz="1400" dirty="0">
              <a:hlinkClick r:id="rId2"/>
            </a:endParaRPr>
          </a:p>
          <a:p>
            <a:pPr marL="1371600" lvl="3" indent="0">
              <a:buNone/>
            </a:pPr>
            <a:r>
              <a:rPr lang="en-US" dirty="0">
                <a:hlinkClick r:id="rId2"/>
              </a:rPr>
              <a:t>https://dotnet.microsoft.com/en-us/platform/upgrade-assistant</a:t>
            </a:r>
            <a:endParaRPr lang="en-US" dirty="0"/>
          </a:p>
          <a:p>
            <a:pPr marL="914400" lvl="2" indent="0">
              <a:buNone/>
            </a:pPr>
            <a:endParaRPr lang="en-US" sz="1400" dirty="0"/>
          </a:p>
          <a:p>
            <a:r>
              <a:rPr lang="en-US" b="1" dirty="0"/>
              <a:t>Manual Migration</a:t>
            </a:r>
            <a:endParaRPr lang="en-US" dirty="0"/>
          </a:p>
          <a:p>
            <a:pPr lvl="1"/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Analyze Project Dependencies</a:t>
            </a:r>
          </a:p>
          <a:p>
            <a:pPr lvl="1"/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Migrate from ASP.NET MVC</a:t>
            </a:r>
          </a:p>
          <a:p>
            <a:pPr lvl="1"/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Migrate from </a:t>
            </a:r>
            <a:r>
              <a:rPr lang="en-US" b="0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WebForms</a:t>
            </a:r>
            <a:endParaRPr lang="en-US" b="0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lvl="1"/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Move Your Project File</a:t>
            </a:r>
          </a:p>
          <a:p>
            <a:pPr lvl="1"/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Test Run your Application on .NET Core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564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.Net</a:t>
            </a:r>
            <a:r>
              <a:rPr lang="en-US" dirty="0"/>
              <a:t> Portability Analyzer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Analyze</a:t>
            </a:r>
            <a:r>
              <a:rPr lang="it-IT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 Project </a:t>
            </a:r>
            <a:r>
              <a:rPr lang="it-IT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Dependencies</a:t>
            </a:r>
            <a:r>
              <a:rPr lang="it-IT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 with </a:t>
            </a:r>
            <a:r>
              <a:rPr lang="it-IT" b="1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.Net</a:t>
            </a:r>
            <a:r>
              <a:rPr lang="it-IT" b="1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it-IT" b="1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Portability</a:t>
            </a:r>
            <a:r>
              <a:rPr lang="it-IT" b="1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 Analyzer</a:t>
            </a:r>
          </a:p>
          <a:p>
            <a:endParaRPr lang="it-IT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.NET Portability Analyzer, a tool for analyzing your project references and application dependencies.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This tool also assists you in determining which APIs are not available in .NET Core.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The tool can be found as a NuGet package and as a Visual Studio extension.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306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.Net</a:t>
            </a:r>
            <a:r>
              <a:rPr lang="en-US" dirty="0"/>
              <a:t> Portability Analyzer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If you discover NuGet dependencies that are incompatible with .NET Core, there are a few options for moving forward with the migration: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Contact developers for support and be mindful of their efforts and time as .NET Core is open-source and developers are volunteers.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Visit nuget.org and search for a package that fulfills similar functionality as the one you are using now.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If possible, try to write a code that will accomplish the same tasks as the package itself.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88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.Net</a:t>
            </a:r>
            <a:r>
              <a:rPr lang="en-US" dirty="0"/>
              <a:t> Portability Analyzer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Download and install the extension from the Visual Studio Marketplace</a:t>
            </a:r>
          </a:p>
          <a:p>
            <a:r>
              <a:rPr lang="it-IT" dirty="0"/>
              <a:t>Visual Studio 2017 and Visual Studio 2019 </a:t>
            </a:r>
            <a:r>
              <a:rPr lang="it-IT" dirty="0" err="1"/>
              <a:t>versions</a:t>
            </a:r>
            <a:endParaRPr lang="it-IT" dirty="0"/>
          </a:p>
          <a:p>
            <a:r>
              <a:rPr lang="en-US" dirty="0"/>
              <a:t>Configure it in Visual Studio via Analyze &gt; Portability Analyzer Settings</a:t>
            </a:r>
          </a:p>
          <a:p>
            <a:r>
              <a:rPr lang="en-US" dirty="0" err="1"/>
              <a:t>ApiPort</a:t>
            </a:r>
            <a:r>
              <a:rPr lang="en-US" dirty="0"/>
              <a:t> Console: </a:t>
            </a:r>
            <a:r>
              <a:rPr lang="en-US" dirty="0">
                <a:hlinkClick r:id="rId2"/>
              </a:rPr>
              <a:t>https://aka.ms/apiportdownload</a:t>
            </a:r>
            <a:endParaRPr lang="en-US" dirty="0"/>
          </a:p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Only APIs that are unsupported by a Target Platform appear in the report.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449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.Net</a:t>
            </a:r>
            <a:r>
              <a:rPr lang="en-US" dirty="0"/>
              <a:t> Portability Analyzer</a:t>
            </a:r>
          </a:p>
        </p:txBody>
      </p:sp>
      <p:pic>
        <p:nvPicPr>
          <p:cNvPr id="1026" name="Picture 2" descr="Screenshot of Portability Analyzer from Solution Explorer.">
            <a:extLst>
              <a:ext uri="{FF2B5EF4-FFF2-40B4-BE49-F238E27FC236}">
                <a16:creationId xmlns:a16="http://schemas.microsoft.com/office/drawing/2014/main" id="{E5C156CD-67B5-424B-B981-F4D202D0AA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71" y="1072674"/>
            <a:ext cx="4287339" cy="343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creenshot of the Portability Details.">
            <a:extLst>
              <a:ext uri="{FF2B5EF4-FFF2-40B4-BE49-F238E27FC236}">
                <a16:creationId xmlns:a16="http://schemas.microsoft.com/office/drawing/2014/main" id="{967D829B-530D-4D4E-6165-FDD596F1C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87" y="5026762"/>
            <a:ext cx="9802368" cy="125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31DFD4-B9D2-CB07-97F9-0EF37957A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87" y="1690688"/>
            <a:ext cx="2156647" cy="38103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C0FA500-FA85-40FC-4AAC-E19A60F251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87" y="2261011"/>
            <a:ext cx="4625741" cy="34293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D6D7D76-D08A-3B0C-D3FD-5E9DD3992C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587" y="2810929"/>
            <a:ext cx="3604572" cy="312447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C9C6E88-2C96-42C9-1B3A-95BAF9657146}"/>
              </a:ext>
            </a:extLst>
          </p:cNvPr>
          <p:cNvSpPr txBox="1"/>
          <p:nvPr/>
        </p:nvSpPr>
        <p:spPr>
          <a:xfrm>
            <a:off x="891587" y="3476895"/>
            <a:ext cx="57164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E8E6E3"/>
                </a:solidFill>
                <a:latin typeface="Lato" panose="020F0502020204030203" pitchFamily="34" charset="0"/>
                <a:cs typeface="Open Sans" pitchFamily="2" charset="0"/>
              </a:rPr>
              <a:t>Process of deprecating API Port in favor of integrating binary analysis directly into .NET Upgrade Assistant</a:t>
            </a:r>
            <a:endParaRPr lang="it-IT" sz="2200" dirty="0">
              <a:solidFill>
                <a:srgbClr val="E8E6E3"/>
              </a:solidFill>
              <a:latin typeface="Lato" panose="020F0502020204030203" pitchFamily="34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96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Upgrade Assistant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sz="3000" dirty="0"/>
              <a:t>.NET Upgrade Assistant is a command-line tool that can be run on different kinds of .NET Framework apps.</a:t>
            </a:r>
          </a:p>
          <a:p>
            <a:pPr>
              <a:lnSpc>
                <a:spcPct val="110000"/>
              </a:lnSpc>
            </a:pP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Designed to assist with upgrading .NET Framework apps to .NET 7</a:t>
            </a:r>
          </a:p>
          <a:p>
            <a:pPr>
              <a:lnSpc>
                <a:spcPct val="110000"/>
              </a:lnSpc>
            </a:pP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In most cases the app will require additional effort to complete the migration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https://dotnet.microsoft.com/en-us/platform/upgrade-assistant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52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Upgrade Assistant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l">
              <a:buNone/>
            </a:pPr>
            <a:r>
              <a:rPr lang="en-US" sz="2600" dirty="0"/>
              <a:t>Currently the tool supports the following .NET Framework app types:</a:t>
            </a:r>
          </a:p>
          <a:p>
            <a:pPr marL="0" indent="0" algn="l">
              <a:buNone/>
            </a:pPr>
            <a:endParaRPr lang="en-US" sz="2600" dirty="0"/>
          </a:p>
          <a:p>
            <a:pPr lvl="1"/>
            <a:r>
              <a:rPr lang="en-US" sz="2600" dirty="0"/>
              <a:t>.NET Framework Windows Forms apps</a:t>
            </a:r>
          </a:p>
          <a:p>
            <a:pPr lvl="1"/>
            <a:r>
              <a:rPr lang="en-US" sz="2600" dirty="0"/>
              <a:t>.NET Framework WPF apps</a:t>
            </a:r>
          </a:p>
          <a:p>
            <a:pPr lvl="1"/>
            <a:r>
              <a:rPr lang="en-US" sz="2600" dirty="0"/>
              <a:t>.NET Framework server-side WCF apps</a:t>
            </a:r>
          </a:p>
          <a:p>
            <a:pPr lvl="1"/>
            <a:r>
              <a:rPr lang="en-US" sz="2600" dirty="0"/>
              <a:t>.NET Native UWP apps</a:t>
            </a:r>
          </a:p>
          <a:p>
            <a:pPr lvl="1"/>
            <a:r>
              <a:rPr lang="en-US" sz="2600" dirty="0"/>
              <a:t>.NET Framework ASP.NET MVC apps</a:t>
            </a:r>
          </a:p>
          <a:p>
            <a:pPr lvl="1"/>
            <a:r>
              <a:rPr lang="en-US" sz="2600" dirty="0"/>
              <a:t>.NET Framework console apps</a:t>
            </a:r>
          </a:p>
          <a:p>
            <a:pPr lvl="1"/>
            <a:r>
              <a:rPr lang="en-US" sz="2600" dirty="0"/>
              <a:t>.NET Framework class libraries</a:t>
            </a:r>
            <a:br>
              <a:rPr lang="en-US" sz="2600" dirty="0"/>
            </a:b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11827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Upgrade Assistant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Install by dotnet cli</a:t>
            </a: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Or update by dotnet cli</a:t>
            </a: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ctr">
              <a:buNone/>
            </a:pPr>
            <a:r>
              <a:rPr lang="en-US" sz="24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  <a:hlinkClick r:id="rId3"/>
              </a:rPr>
              <a:t>https://github.com/dotnet/upgrade-assistant#installation</a:t>
            </a:r>
            <a:endParaRPr lang="en-US" sz="24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0B6DBB4-8377-7B91-532D-A9DCB036C1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390" y="2492755"/>
            <a:ext cx="3848637" cy="34294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49A6F01-4729-9DBE-A291-6C51EC3F02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5390" y="3634805"/>
            <a:ext cx="3972479" cy="32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6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6FA4A-2F54-BB42-2464-78B9DB3038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0" i="1" dirty="0">
                <a:solidFill>
                  <a:srgbClr val="D3CFC9"/>
                </a:solidFill>
                <a:effectLst/>
                <a:latin typeface="Tahoma" panose="020B0604030504040204" pitchFamily="34" charset="0"/>
              </a:rPr>
              <a:t>Upgrading from ASP.NET Framework to  ASP.NET Core with YARP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D53EF0-741B-FABA-3A92-7027C393D2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Andrea Merlin</a:t>
            </a:r>
          </a:p>
        </p:txBody>
      </p: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816478B4-D93C-D72D-1F8C-88AEEB3CE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522" y="662539"/>
            <a:ext cx="2895215" cy="126089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4261690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with the .NET Upgrade Assistant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l"/>
            <a:r>
              <a:rPr lang="en-US" sz="70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  <a:hlinkClick r:id="rId3"/>
              </a:rPr>
              <a:t>https://github.com/amerlin/MvcMigrationDemo</a:t>
            </a:r>
            <a:endParaRPr lang="en-US" sz="70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sz="70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MVC Application </a:t>
            </a:r>
            <a:r>
              <a:rPr lang="en-US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.Net</a:t>
            </a: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framework 4.6.1</a:t>
            </a:r>
          </a:p>
          <a:p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Create </a:t>
            </a:r>
            <a:r>
              <a:rPr lang="en-US" sz="9600" b="0" i="1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wwwroot</a:t>
            </a: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folder (static)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Remove </a:t>
            </a: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BundleConfig.cs</a:t>
            </a:r>
            <a:endParaRPr lang="it-IT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Remove</a:t>
            </a:r>
            <a:r>
              <a:rPr lang="it-IT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FilterConfig.cs</a:t>
            </a:r>
            <a:endParaRPr lang="it-IT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Remove</a:t>
            </a:r>
            <a:r>
              <a:rPr lang="it-IT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RouteConfig.cs</a:t>
            </a:r>
            <a:endParaRPr lang="it-IT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9600" dirty="0" err="1">
                <a:solidFill>
                  <a:srgbClr val="D8D5D0"/>
                </a:solidFill>
                <a:latin typeface="Segoe UI" panose="020B0502040204020203" pitchFamily="34" charset="0"/>
              </a:rPr>
              <a:t>Remove</a:t>
            </a:r>
            <a:r>
              <a:rPr lang="it-IT" sz="9600" dirty="0">
                <a:solidFill>
                  <a:srgbClr val="D8D5D0"/>
                </a:solidFill>
                <a:latin typeface="Segoe UI" panose="020B0502040204020203" pitchFamily="34" charset="0"/>
              </a:rPr>
              <a:t> </a:t>
            </a:r>
            <a:r>
              <a:rPr lang="it-IT" sz="9600" dirty="0" err="1">
                <a:solidFill>
                  <a:srgbClr val="D8D5D0"/>
                </a:solidFill>
                <a:latin typeface="Segoe UI" panose="020B0502040204020203" pitchFamily="34" charset="0"/>
              </a:rPr>
              <a:t>App_Start</a:t>
            </a:r>
            <a:endParaRPr lang="it-IT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Remove</a:t>
            </a:r>
            <a:r>
              <a:rPr lang="it-IT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Global.asax</a:t>
            </a:r>
            <a:r>
              <a:rPr lang="it-IT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e </a:t>
            </a:r>
            <a:r>
              <a:rPr lang="it-IT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Global.asax.cs</a:t>
            </a:r>
            <a:endParaRPr lang="it-IT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D0CF22D-F911-686F-CDEA-20EAE72A3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233" y="5667655"/>
            <a:ext cx="4715533" cy="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78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7 - Migrate static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l"/>
            <a:endParaRPr lang="en-US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Copy the static content from the ASP.NET MVC WebApp1 project to the </a:t>
            </a:r>
            <a:r>
              <a:rPr lang="en-US" sz="9600" b="0" i="0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wwwroot</a:t>
            </a: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directory in the ASP.NET Core WebApp1 project:</a:t>
            </a:r>
          </a:p>
          <a:p>
            <a:pPr algn="l"/>
            <a:endParaRPr lang="en-US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In the ASP.NET Core project, right-click the </a:t>
            </a:r>
            <a:r>
              <a:rPr lang="en-US" sz="9600" b="0" i="1" dirty="0" err="1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wwwroot</a:t>
            </a: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directory, </a:t>
            </a:r>
          </a:p>
          <a:p>
            <a:pPr marL="457200" lvl="1" indent="0">
              <a:buNone/>
            </a:pPr>
            <a:r>
              <a:rPr lang="en-US" sz="92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select Add &gt; Existing Item.</a:t>
            </a:r>
          </a:p>
          <a:p>
            <a:pPr marL="457200" lvl="1" indent="0">
              <a:buNone/>
            </a:pPr>
            <a:endParaRPr lang="en-US" sz="92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In the Add Existing Item dialog, navigate to the ASP.NET MVC </a:t>
            </a:r>
            <a:r>
              <a:rPr lang="en-US" sz="9600" b="0" i="1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WebApp1</a:t>
            </a:r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 project.</a:t>
            </a:r>
          </a:p>
          <a:p>
            <a:pPr algn="l"/>
            <a:endParaRPr lang="en-US" sz="96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r>
              <a:rPr lang="en-US" sz="9600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Select the favicon.ico file, then select Add, replacing the existing file.</a:t>
            </a:r>
          </a:p>
          <a:p>
            <a:pPr algn="l"/>
            <a:endParaRPr lang="en-US" sz="70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978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7 - Migrate the layout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l"/>
            <a:endParaRPr lang="en-US" sz="11200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Copy the ASP.NET MVC project layout files to the ASP.NET Core project: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In the ASP.NET Core project, right-click the Views directory, select Add &gt; Existing Item.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In the Add Existing Item dialog, navigate to the ASP.NET MVC WebApp1 project's Views directory.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Select the _</a:t>
            </a:r>
            <a:r>
              <a:rPr lang="en-US" sz="9600" dirty="0" err="1">
                <a:solidFill>
                  <a:srgbClr val="D8D5D0"/>
                </a:solidFill>
                <a:latin typeface="Segoe UI" panose="020B0502040204020203" pitchFamily="34" charset="0"/>
              </a:rPr>
              <a:t>ViewStart.cshtml</a:t>
            </a:r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 file then select Add.</a:t>
            </a: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72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7 - Migrate the layout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Copy the ASP.NET MVC project shared layout files to the ASP.NET Core project: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In the ASP.NET Core project, right-click the Views/Shared directory, select Add &gt; Existing Item.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In the Add Existing Item dialog, navigate to the ASP.NET MVC WebApp1 project's Views/Shared directory.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Select the _</a:t>
            </a:r>
            <a:r>
              <a:rPr lang="en-US" sz="9600" dirty="0" err="1">
                <a:solidFill>
                  <a:srgbClr val="D8D5D0"/>
                </a:solidFill>
                <a:latin typeface="Segoe UI" panose="020B0502040204020203" pitchFamily="34" charset="0"/>
              </a:rPr>
              <a:t>Layout.cshtml</a:t>
            </a:r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 file, then select Add, replacing the existing file.</a:t>
            </a: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11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7 - Migrate the layout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In the ASP.NET Core project, open the _</a:t>
            </a:r>
            <a:r>
              <a:rPr lang="en-US" sz="9600" dirty="0" err="1">
                <a:solidFill>
                  <a:srgbClr val="D8D5D0"/>
                </a:solidFill>
                <a:latin typeface="Segoe UI" panose="020B0502040204020203" pitchFamily="34" charset="0"/>
              </a:rPr>
              <a:t>Layout.cshtml</a:t>
            </a:r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 file. 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sz="9600" dirty="0">
                <a:solidFill>
                  <a:srgbClr val="D8D5D0"/>
                </a:solidFill>
                <a:latin typeface="Segoe UI" panose="020B0502040204020203" pitchFamily="34" charset="0"/>
              </a:rPr>
              <a:t>Update the Bootstrap CSS inclusion to match the completed code below: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lvl="1"/>
            <a:r>
              <a:rPr lang="en-US" sz="9200" dirty="0">
                <a:solidFill>
                  <a:srgbClr val="D8D5D0"/>
                </a:solidFill>
                <a:latin typeface="Segoe UI" panose="020B0502040204020203" pitchFamily="34" charset="0"/>
              </a:rPr>
              <a:t>Replace @Styles.Render("~/Content/css") with a &lt;link&gt; element to load bootstrap.css </a:t>
            </a:r>
          </a:p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lvl="1"/>
            <a:r>
              <a:rPr lang="en-US" sz="9200" dirty="0">
                <a:solidFill>
                  <a:srgbClr val="D8D5D0"/>
                </a:solidFill>
                <a:latin typeface="Segoe UI" panose="020B0502040204020203" pitchFamily="34" charset="0"/>
              </a:rPr>
              <a:t>Remove @Scripts.Render("~/bundles/modernizr").</a:t>
            </a: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093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 an ASP.NET MVC app to .NET 7 - Migrate the layout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sz="9600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lvl="1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algn="l"/>
            <a:endParaRPr lang="en-US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pPr algn="l"/>
            <a:endParaRPr lang="en-US" b="0" i="0" u="sng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pPr marL="0" indent="0" algn="l">
              <a:buNone/>
            </a:pPr>
            <a:r>
              <a:rPr lang="en-US" dirty="0">
                <a:solidFill>
                  <a:srgbClr val="D8D5D0"/>
                </a:solidFill>
                <a:latin typeface="Segoe UI" panose="020B0502040204020203" pitchFamily="34" charset="0"/>
              </a:rPr>
              <a:t>	</a:t>
            </a:r>
            <a:b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</a:br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EC20515-B1E0-2CF5-DBF6-75853046F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09" y="2156273"/>
            <a:ext cx="10558955" cy="100261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C74C0B0-0629-DBA7-46CE-C523BE42D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554" y="4371048"/>
            <a:ext cx="10602311" cy="59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98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Migrate to ASP.NET Core 2.1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ASP.NET Core 2.1 is the most recently supported ASP.NET Core release that supported both .NET Core and .NET Framework runtimes.</a:t>
            </a:r>
          </a:p>
          <a:p>
            <a:endParaRPr lang="en-US" dirty="0"/>
          </a:p>
          <a:p>
            <a:r>
              <a:rPr lang="en-US" dirty="0"/>
              <a:t>Although support for .NET Core 2.1 ended in August 2021, it may make sense as an interim step for some apps.</a:t>
            </a:r>
          </a:p>
          <a:p>
            <a:endParaRPr lang="en-US" dirty="0"/>
          </a:p>
          <a:p>
            <a:r>
              <a:rPr lang="en-US" dirty="0"/>
              <a:t>Support for ASP.NET Core 2.1 running on .NET Framework will continue for as long as its underlying .NET Framework is supported</a:t>
            </a:r>
          </a:p>
        </p:txBody>
      </p:sp>
    </p:spTree>
    <p:extLst>
      <p:ext uri="{BB962C8B-B14F-4D97-AF65-F5344CB8AC3E}">
        <p14:creationId xmlns:p14="http://schemas.microsoft.com/office/powerpoint/2010/main" val="975680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Migrate to ASP.NET Core 2.1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Apps, or subsets of apps, could see their front-end ASP.NET logic ported to use ASP.NET Core, while still consuming .NET Framework libraries for business logic and infrastructure consumption.</a:t>
            </a:r>
          </a:p>
          <a:p>
            <a:endParaRPr lang="en-US" dirty="0"/>
          </a:p>
          <a:p>
            <a:r>
              <a:rPr lang="en-US" dirty="0"/>
              <a:t>The main benefit of porting just the front-end web layer to ASP.NET Core 2.1 is that the existing .NET class libraries can remain as is during the initial migration</a:t>
            </a:r>
          </a:p>
        </p:txBody>
      </p:sp>
    </p:spTree>
    <p:extLst>
      <p:ext uri="{BB962C8B-B14F-4D97-AF65-F5344CB8AC3E}">
        <p14:creationId xmlns:p14="http://schemas.microsoft.com/office/powerpoint/2010/main" val="3561717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Migrate to ASP.NET Core 2.1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If your app is so large that you can’t migrate the entire web app at once, and you need to be able to deploy the new ASP.NET Core app side-by-side with the existing ASP.NET app, there are deployment strategies that can be used to achieve this.</a:t>
            </a:r>
          </a:p>
          <a:p>
            <a:endParaRPr lang="en-US" dirty="0"/>
          </a:p>
          <a:p>
            <a:r>
              <a:rPr lang="en-US" dirty="0"/>
              <a:t>ASP.NET Core 2.1 was the last LTS release of .NET Core that supported running on .NET Framework and consuming .NET Framework libraries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 algn="r">
              <a:buNone/>
            </a:pPr>
            <a:r>
              <a:rPr lang="en-US" sz="1800" dirty="0">
                <a:hlinkClick r:id="rId2"/>
              </a:rPr>
              <a:t>https://dotnet.microsoft.com/en-us/platform/support/policy/dotnet-core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16027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new in ASP.NET Core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Rate limiting middleware in ASP.NET Core.</a:t>
            </a:r>
          </a:p>
          <a:p>
            <a:endParaRPr lang="en-US" dirty="0"/>
          </a:p>
          <a:p>
            <a:r>
              <a:rPr lang="en-US" dirty="0"/>
              <a:t>Authentication uses single scheme as </a:t>
            </a:r>
            <a:r>
              <a:rPr lang="en-US" dirty="0" err="1"/>
              <a:t>DefaultScheme</a:t>
            </a:r>
            <a:endParaRPr lang="en-US" dirty="0"/>
          </a:p>
          <a:p>
            <a:endParaRPr lang="en-US" dirty="0"/>
          </a:p>
          <a:p>
            <a:r>
              <a:rPr lang="en-US" dirty="0"/>
              <a:t>Support for nullable models in MVC views and Razor Pages</a:t>
            </a:r>
          </a:p>
          <a:p>
            <a:endParaRPr lang="en-US" dirty="0"/>
          </a:p>
          <a:p>
            <a:r>
              <a:rPr lang="en-US" dirty="0"/>
              <a:t>Bind with </a:t>
            </a:r>
            <a:r>
              <a:rPr lang="en-US" dirty="0" err="1"/>
              <a:t>IParsable</a:t>
            </a:r>
            <a:r>
              <a:rPr lang="en-US" dirty="0"/>
              <a:t>&lt;T&gt;.</a:t>
            </a:r>
            <a:r>
              <a:rPr lang="en-US" dirty="0" err="1"/>
              <a:t>TryParse</a:t>
            </a:r>
            <a:r>
              <a:rPr lang="en-US" dirty="0"/>
              <a:t> in MVC and API Controllers</a:t>
            </a:r>
          </a:p>
          <a:p>
            <a:endParaRPr lang="en-US" dirty="0"/>
          </a:p>
          <a:p>
            <a:r>
              <a:rPr lang="en-US" dirty="0"/>
              <a:t>Customize the cookie consent value</a:t>
            </a:r>
          </a:p>
        </p:txBody>
      </p:sp>
    </p:spTree>
    <p:extLst>
      <p:ext uri="{BB962C8B-B14F-4D97-AF65-F5344CB8AC3E}">
        <p14:creationId xmlns:p14="http://schemas.microsoft.com/office/powerpoint/2010/main" val="1676260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Legacy system running on .NET Framework 4.x</a:t>
            </a:r>
          </a:p>
          <a:p>
            <a:r>
              <a:rPr lang="en-US" dirty="0"/>
              <a:t>Some .NET Framework libraries, some .NET Standard or .NET Core libraries</a:t>
            </a:r>
          </a:p>
          <a:p>
            <a:r>
              <a:rPr lang="en-US" dirty="0"/>
              <a:t>Xamarin or UWP apps integration</a:t>
            </a:r>
          </a:p>
          <a:p>
            <a:r>
              <a:rPr lang="en-US" dirty="0"/>
              <a:t>Some code may be ready to come along for the ride, and some may not</a:t>
            </a:r>
          </a:p>
          <a:p>
            <a:r>
              <a:rPr lang="en-US" dirty="0"/>
              <a:t>Determining what to upgrade, abandon, or rewrite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5831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new in ASP.NET Core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Parameter binding with DI in API controllers</a:t>
            </a:r>
          </a:p>
          <a:p>
            <a:endParaRPr lang="en-US" dirty="0"/>
          </a:p>
          <a:p>
            <a:r>
              <a:rPr lang="en-US" dirty="0"/>
              <a:t>JSON property names in validation errors</a:t>
            </a:r>
          </a:p>
          <a:p>
            <a:endParaRPr lang="en-US" dirty="0"/>
          </a:p>
          <a:p>
            <a:r>
              <a:rPr lang="en-US" dirty="0"/>
              <a:t>Filters in Minimal API apps</a:t>
            </a:r>
          </a:p>
          <a:p>
            <a:endParaRPr lang="en-US" dirty="0"/>
          </a:p>
          <a:p>
            <a:r>
              <a:rPr lang="en-US" dirty="0"/>
              <a:t>Bind arrays and string values from headers and query strings</a:t>
            </a:r>
          </a:p>
          <a:p>
            <a:endParaRPr lang="en-US" dirty="0"/>
          </a:p>
          <a:p>
            <a:r>
              <a:rPr lang="en-US" dirty="0"/>
              <a:t>Bind the request body as a Stream or </a:t>
            </a:r>
            <a:r>
              <a:rPr lang="en-US" dirty="0" err="1"/>
              <a:t>PipeReader</a:t>
            </a:r>
            <a:endParaRPr lang="en-US" dirty="0"/>
          </a:p>
          <a:p>
            <a:endParaRPr lang="en-US" dirty="0"/>
          </a:p>
          <a:p>
            <a:r>
              <a:rPr lang="en-US" dirty="0"/>
              <a:t>New </a:t>
            </a:r>
            <a:r>
              <a:rPr lang="en-US" dirty="0" err="1"/>
              <a:t>Results.Stream</a:t>
            </a:r>
            <a:r>
              <a:rPr lang="en-US" dirty="0"/>
              <a:t> overloads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214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new in ASP.NET Core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Typed results for minimal APIs</a:t>
            </a:r>
          </a:p>
          <a:p>
            <a:endParaRPr lang="en-US" dirty="0"/>
          </a:p>
          <a:p>
            <a:r>
              <a:rPr lang="en-US" dirty="0"/>
              <a:t>Improved unit testability for minimal route handlers</a:t>
            </a:r>
          </a:p>
          <a:p>
            <a:endParaRPr lang="en-US" dirty="0"/>
          </a:p>
          <a:p>
            <a:r>
              <a:rPr lang="en-US" dirty="0"/>
              <a:t>New </a:t>
            </a:r>
            <a:r>
              <a:rPr lang="en-US" dirty="0" err="1"/>
              <a:t>HttpResult</a:t>
            </a:r>
            <a:r>
              <a:rPr lang="en-US" dirty="0"/>
              <a:t> interfaces</a:t>
            </a:r>
          </a:p>
          <a:p>
            <a:endParaRPr lang="en-US" dirty="0"/>
          </a:p>
          <a:p>
            <a:r>
              <a:rPr lang="en-US" dirty="0" err="1"/>
              <a:t>OpenAPI</a:t>
            </a:r>
            <a:r>
              <a:rPr lang="en-US" dirty="0"/>
              <a:t> improvements for minimal APIs</a:t>
            </a:r>
          </a:p>
          <a:p>
            <a:endParaRPr lang="en-US" dirty="0"/>
          </a:p>
          <a:p>
            <a:r>
              <a:rPr lang="en-US" dirty="0"/>
              <a:t>Call </a:t>
            </a:r>
            <a:r>
              <a:rPr lang="en-US" dirty="0" err="1"/>
              <a:t>WithOpenApi</a:t>
            </a:r>
            <a:r>
              <a:rPr lang="en-US" dirty="0"/>
              <a:t> with parameters</a:t>
            </a:r>
          </a:p>
          <a:p>
            <a:endParaRPr lang="en-US" dirty="0"/>
          </a:p>
          <a:p>
            <a:r>
              <a:rPr lang="en-US" dirty="0"/>
              <a:t>File uploads using </a:t>
            </a:r>
            <a:r>
              <a:rPr lang="en-US" dirty="0" err="1"/>
              <a:t>IFormFile</a:t>
            </a:r>
            <a:r>
              <a:rPr lang="en-US" dirty="0"/>
              <a:t> and </a:t>
            </a:r>
            <a:r>
              <a:rPr lang="en-US" dirty="0" err="1"/>
              <a:t>IFormFileCollection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736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new in ASP.NET Core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Route groups</a:t>
            </a:r>
          </a:p>
          <a:p>
            <a:endParaRPr lang="en-US" dirty="0"/>
          </a:p>
          <a:p>
            <a:r>
              <a:rPr lang="en-US" dirty="0" err="1"/>
              <a:t>gRPC</a:t>
            </a:r>
            <a:endParaRPr lang="en-US" dirty="0"/>
          </a:p>
          <a:p>
            <a:endParaRPr lang="en-US" dirty="0"/>
          </a:p>
          <a:p>
            <a:r>
              <a:rPr lang="en-US" dirty="0"/>
              <a:t>Improved call credentials support</a:t>
            </a:r>
          </a:p>
          <a:p>
            <a:endParaRPr lang="en-US" dirty="0"/>
          </a:p>
          <a:p>
            <a:r>
              <a:rPr lang="en-US" dirty="0" err="1"/>
              <a:t>SignalR</a:t>
            </a:r>
            <a:r>
              <a:rPr lang="en-US" dirty="0"/>
              <a:t> – Client results</a:t>
            </a:r>
          </a:p>
          <a:p>
            <a:endParaRPr lang="en-US" dirty="0"/>
          </a:p>
          <a:p>
            <a:r>
              <a:rPr lang="en-US" dirty="0" err="1"/>
              <a:t>SignalR</a:t>
            </a:r>
            <a:r>
              <a:rPr lang="en-US" dirty="0"/>
              <a:t> – Dependency injection for </a:t>
            </a:r>
            <a:r>
              <a:rPr lang="en-US" dirty="0" err="1"/>
              <a:t>SignalR</a:t>
            </a:r>
            <a:r>
              <a:rPr lang="en-US" dirty="0"/>
              <a:t> hub methods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705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and .NET Core release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2563F022-C1DC-B8E8-90F1-7A3DC30DE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21" y="1511579"/>
            <a:ext cx="10935093" cy="158250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68FECD4-BB29-2DFF-580A-9719A62CF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915" y="3318691"/>
            <a:ext cx="9766169" cy="317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28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release cadence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ADBF172-0333-2302-3DC3-8B7FD2A65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2030164"/>
            <a:ext cx="9767188" cy="279767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0B397C6-5E61-4BA0-5D88-DC38966C31BF}"/>
              </a:ext>
            </a:extLst>
          </p:cNvPr>
          <p:cNvSpPr txBox="1"/>
          <p:nvPr/>
        </p:nvSpPr>
        <p:spPr>
          <a:xfrm>
            <a:off x="569976" y="5015547"/>
            <a:ext cx="1078382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Long Term Support (LTS): releases are supported for three years after the initial release.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Standard Term Support (STS): releases are supported for six months after a subsequent STS or LTS release.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Releases happen every 12 months so the support period for STS is 18 months.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958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Migrate from ASP.NET Core 6.0 to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.NET Core SDK version in </a:t>
            </a:r>
            <a:r>
              <a:rPr lang="en-US" dirty="0" err="1"/>
              <a:t>global.json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Update the target framework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7C95D18-D007-3107-92B0-81E8AE925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564" y="2484462"/>
            <a:ext cx="6050204" cy="127209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35C6256-5372-DCFD-41B7-04EEF8BF2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720" y="4745361"/>
            <a:ext cx="6144048" cy="1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048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Migrate from ASP.NET Core 6.0 to 7.0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package references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Update Docker images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F75D174-B28D-11B7-16E3-BB37A7A67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569" y="2538108"/>
            <a:ext cx="8221211" cy="182373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81B310D-903E-2FF1-2C59-CD4EEFFB6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569" y="5318620"/>
            <a:ext cx="8286716" cy="8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456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Incremental ASP.NET to ASP.NET Core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Migrating ASP.NET Framework apps to ASP.NET Core</a:t>
            </a:r>
          </a:p>
          <a:p>
            <a:endParaRPr lang="en-US" dirty="0"/>
          </a:p>
          <a:p>
            <a:r>
              <a:rPr lang="en-US" dirty="0"/>
              <a:t>Pervasive use of </a:t>
            </a:r>
            <a:r>
              <a:rPr lang="en-US" b="1" u="sng" dirty="0" err="1"/>
              <a:t>HttpContext</a:t>
            </a:r>
            <a:r>
              <a:rPr lang="en-US" dirty="0"/>
              <a:t> throughout a code base</a:t>
            </a:r>
          </a:p>
          <a:p>
            <a:endParaRPr lang="en-US" dirty="0"/>
          </a:p>
          <a:p>
            <a:r>
              <a:rPr lang="en-US" dirty="0"/>
              <a:t>Without the incremental approach a large scale rewrite is required to remove the </a:t>
            </a:r>
            <a:r>
              <a:rPr lang="en-US" b="1" u="sng" dirty="0" err="1"/>
              <a:t>System.Web.HttpContext</a:t>
            </a:r>
            <a:r>
              <a:rPr lang="en-US" b="1" u="sng" dirty="0"/>
              <a:t> </a:t>
            </a:r>
            <a:r>
              <a:rPr lang="en-US" dirty="0"/>
              <a:t>dependency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67710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Strategies for migrating incrementally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/>
              <a:t>Migrating slice by slice</a:t>
            </a:r>
          </a:p>
          <a:p>
            <a:endParaRPr lang="en-US" sz="3200" dirty="0"/>
          </a:p>
          <a:p>
            <a:r>
              <a:rPr lang="en-US" sz="3200" dirty="0"/>
              <a:t>Migrating layer by layer</a:t>
            </a:r>
          </a:p>
          <a:p>
            <a:endParaRPr lang="en-US" sz="3200" dirty="0"/>
          </a:p>
          <a:p>
            <a:r>
              <a:rPr lang="en-US" sz="3200" dirty="0"/>
              <a:t>Separate business logic and other concerns</a:t>
            </a:r>
          </a:p>
          <a:p>
            <a:endParaRPr lang="en-US" sz="3200" dirty="0"/>
          </a:p>
          <a:p>
            <a:r>
              <a:rPr lang="en-US" sz="3200" dirty="0"/>
              <a:t>Implement client behavior and web APIs</a:t>
            </a:r>
          </a:p>
          <a:p>
            <a:endParaRPr lang="en-US" sz="3200" dirty="0"/>
          </a:p>
          <a:p>
            <a:r>
              <a:rPr lang="en-US" sz="3200" dirty="0"/>
              <a:t>Consider </a:t>
            </a:r>
            <a:r>
              <a:rPr lang="en-US" sz="3200" dirty="0" err="1"/>
              <a:t>Blazor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377032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Incremental ASP.NET to ASP.NET Core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Library </a:t>
            </a:r>
            <a:r>
              <a:rPr lang="en-US" dirty="0" err="1"/>
              <a:t>System.Web</a:t>
            </a:r>
            <a:r>
              <a:rPr lang="en-US" dirty="0"/>
              <a:t> Adapters </a:t>
            </a:r>
            <a:r>
              <a:rPr lang="en-US" dirty="0">
                <a:hlinkClick r:id="rId2"/>
              </a:rPr>
              <a:t>https://github.com/dotnet/systemweb-adapters</a:t>
            </a:r>
            <a:endParaRPr lang="en-US" dirty="0"/>
          </a:p>
          <a:p>
            <a:endParaRPr lang="en-US" dirty="0"/>
          </a:p>
          <a:p>
            <a:r>
              <a:rPr lang="en-US" dirty="0"/>
              <a:t>A set of runtime helpers to access the types used in the ASP.NET Framework app in a way that works in ASP.NET Core with minimal changes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52663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Challenging Upgrade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Large ASP.NET MVC and </a:t>
            </a:r>
            <a:r>
              <a:rPr lang="en-US" dirty="0" err="1"/>
              <a:t>WebAPI</a:t>
            </a:r>
            <a:r>
              <a:rPr lang="en-US" dirty="0"/>
              <a:t> Solutions</a:t>
            </a:r>
          </a:p>
          <a:p>
            <a:pPr lvl="1"/>
            <a:r>
              <a:rPr lang="en-US" dirty="0"/>
              <a:t>Can require many changes</a:t>
            </a:r>
          </a:p>
          <a:p>
            <a:pPr lvl="1"/>
            <a:r>
              <a:rPr lang="en-US" dirty="0"/>
              <a:t>Changes cannot be made gradually. </a:t>
            </a:r>
          </a:p>
          <a:p>
            <a:pPr lvl="1"/>
            <a:r>
              <a:rPr lang="en-US" dirty="0"/>
              <a:t>ASP.NET Core can’t use </a:t>
            </a:r>
            <a:r>
              <a:rPr lang="en-US" dirty="0" err="1"/>
              <a:t>System.Web</a:t>
            </a:r>
            <a:r>
              <a:rPr lang="en-US" dirty="0"/>
              <a:t> or ASP.NET specific </a:t>
            </a:r>
            <a:r>
              <a:rPr lang="en-US" dirty="0" err="1"/>
              <a:t>api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System.Web</a:t>
            </a:r>
            <a:r>
              <a:rPr lang="en-US" dirty="0"/>
              <a:t> dependent library</a:t>
            </a:r>
          </a:p>
          <a:p>
            <a:pPr lvl="1"/>
            <a:r>
              <a:rPr lang="en-US" dirty="0"/>
              <a:t>Cannot target .NET Standard like other libraries</a:t>
            </a:r>
          </a:p>
          <a:p>
            <a:pPr lvl="1"/>
            <a:r>
              <a:rPr lang="en-US" dirty="0"/>
              <a:t>Must bifurcate if some callers upgrade to ASP.NET Core but others no</a:t>
            </a:r>
          </a:p>
          <a:p>
            <a:endParaRPr lang="en-US" dirty="0"/>
          </a:p>
          <a:p>
            <a:r>
              <a:rPr lang="en-US" dirty="0"/>
              <a:t>.NET Portability Analyzer</a:t>
            </a:r>
          </a:p>
          <a:p>
            <a:r>
              <a:rPr lang="en-US" dirty="0"/>
              <a:t>.NET Upgrade Assistant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6626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Incremental ASP.NET to ASP.NET Core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In order to keep deploying an app to production while working on migrating, the best pattern is to follow is the 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Strangler Fig pattern</a:t>
            </a:r>
            <a:r>
              <a:rPr lang="en-US" dirty="0"/>
              <a:t>. </a:t>
            </a:r>
          </a:p>
          <a:p>
            <a:endParaRPr lang="en-US" dirty="0"/>
          </a:p>
          <a:p>
            <a:r>
              <a:rPr lang="en-US" dirty="0"/>
              <a:t>Continual development on the old system with an incremental approach to replacing specific pieces of functionality with new services.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906286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Strangler Fig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Incrementally migrate a legacy system by gradually replacing specific pieces of functionality with new applications and services.</a:t>
            </a:r>
          </a:p>
          <a:p>
            <a:endParaRPr lang="en-US" dirty="0"/>
          </a:p>
          <a:p>
            <a:r>
              <a:rPr lang="en-US" dirty="0"/>
              <a:t>Incrementally replace specific pieces of functionality with new applications and services.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569701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Strangler Fig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Completely replacing a complex system can be a huge undertaking.</a:t>
            </a:r>
            <a:endParaRPr lang="en-US" dirty="0"/>
          </a:p>
          <a:p>
            <a:endParaRPr lang="en-US" dirty="0"/>
          </a:p>
          <a:p>
            <a:r>
              <a:rPr lang="en-US" sz="1800" dirty="0">
                <a:hlinkClick r:id="rId2"/>
              </a:rPr>
              <a:t>https://martinfowler.com/bliki/StranglerFigApplication.html</a:t>
            </a:r>
            <a:endParaRPr lang="en-US" sz="18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5B920BC8-0D47-75EE-5F2E-955870448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510" y="3187815"/>
            <a:ext cx="2906785" cy="29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128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Strangler Fig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This pattern helps to minimize risk from the migration, and spread the development effort over time.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11270" name="Picture 6" descr="Diagram of the Strangler Fig pattern">
            <a:extLst>
              <a:ext uri="{FF2B5EF4-FFF2-40B4-BE49-F238E27FC236}">
                <a16:creationId xmlns:a16="http://schemas.microsoft.com/office/drawing/2014/main" id="{E39B27C2-8DCC-701A-5585-77B966C0C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49" y="2961772"/>
            <a:ext cx="7533314" cy="226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5694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Reverse Proxy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A reverse proxy provides an additional level of abstraction and control to ensure the smooth flow of network traffic between clients and servers.</a:t>
            </a:r>
          </a:p>
          <a:p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r>
              <a:rPr lang="en-US" dirty="0"/>
              <a:t>Load balancing</a:t>
            </a:r>
          </a:p>
          <a:p>
            <a:endParaRPr lang="en-US" dirty="0"/>
          </a:p>
          <a:p>
            <a:r>
              <a:rPr lang="en-US" dirty="0"/>
              <a:t>Web acceleration</a:t>
            </a:r>
          </a:p>
          <a:p>
            <a:endParaRPr lang="en-US" dirty="0"/>
          </a:p>
          <a:p>
            <a:r>
              <a:rPr lang="en-US" dirty="0"/>
              <a:t>Security and anonymity</a:t>
            </a:r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20988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Reverse Proxy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A proxy server is a go‑between or intermediary server that forwards requests for content from multiple clients to different servers across the Internet.</a:t>
            </a:r>
          </a:p>
          <a:p>
            <a:endParaRPr lang="en-US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r>
              <a:rPr lang="en-US" dirty="0"/>
              <a:t>A reverse proxy server is a type of proxy server that typically sits behind the firewall in a private network and directs client requests to the appropriate backend server.</a:t>
            </a:r>
          </a:p>
          <a:p>
            <a:endParaRPr lang="en-US" dirty="0"/>
          </a:p>
          <a:p>
            <a:r>
              <a:rPr lang="en-US" dirty="0"/>
              <a:t>YARP (Yet Another Reverse Proxy): ASP.NET Core based reverse proxy library designed for ease of use and customization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989110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App targets ASP.NET Framework</a:t>
            </a:r>
          </a:p>
          <a:p>
            <a:endParaRPr lang="it-IT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endParaRPr lang="it-IT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endParaRPr lang="it-IT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Incoming requests go to the ASP.NET Core app, which either handles the request or proxies the request to the .NET Framework app</a:t>
            </a:r>
            <a:endParaRPr lang="it-IT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endParaRPr lang="it-IT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endParaRPr lang="it-IT" b="0" i="0" dirty="0">
              <a:solidFill>
                <a:srgbClr val="D8D5D0"/>
              </a:solidFill>
              <a:effectLst/>
              <a:latin typeface="Segoe UI" panose="020B0502040204020203" pitchFamily="34" charset="0"/>
            </a:endParaRPr>
          </a:p>
          <a:p>
            <a:endParaRPr lang="it-IT" dirty="0">
              <a:solidFill>
                <a:srgbClr val="D8D5D0"/>
              </a:solidFill>
              <a:latin typeface="Segoe UI" panose="020B0502040204020203" pitchFamily="34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3074" name="Picture 2" descr="Before starting the migration">
            <a:extLst>
              <a:ext uri="{FF2B5EF4-FFF2-40B4-BE49-F238E27FC236}">
                <a16:creationId xmlns:a16="http://schemas.microsoft.com/office/drawing/2014/main" id="{8F505056-EA6B-306A-D31C-79110AA6F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43" y="2733508"/>
            <a:ext cx="654367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0786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Migration starts by introducing a new app based on ASP.NET Core that becomes the entry point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Yarp</a:t>
            </a:r>
            <a:r>
              <a:rPr lang="en-US" dirty="0"/>
              <a:t> = Yet Another Reverse Proxy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3078" name="Picture 6" descr="start migrating routes">
            <a:extLst>
              <a:ext uri="{FF2B5EF4-FFF2-40B4-BE49-F238E27FC236}">
                <a16:creationId xmlns:a16="http://schemas.microsoft.com/office/drawing/2014/main" id="{738D584F-89BF-8EAA-E83B-4C07DE308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607" y="3020038"/>
            <a:ext cx="7386836" cy="222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305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0" i="0" dirty="0">
                <a:solidFill>
                  <a:srgbClr val="D8D5D0"/>
                </a:solidFill>
                <a:effectLst/>
                <a:latin typeface="Segoe UI" panose="020B0502040204020203" pitchFamily="34" charset="0"/>
              </a:rPr>
              <a:t>Migration starts by introducing a new app based on ASP.NET Core that becomes the entry point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600" dirty="0"/>
              <a:t>Migrate business logic that relies on </a:t>
            </a:r>
            <a:r>
              <a:rPr lang="en-US" sz="2600" b="1" dirty="0" err="1"/>
              <a:t>HttpContext</a:t>
            </a:r>
            <a:r>
              <a:rPr lang="en-US" sz="2600" dirty="0"/>
              <a:t>, the libraries need to be built with </a:t>
            </a:r>
            <a:r>
              <a:rPr lang="en-US" sz="2600" b="1" dirty="0" err="1"/>
              <a:t>Microsoft.AspNetCore.SystemWebAdapters</a:t>
            </a:r>
            <a:endParaRPr lang="en-US" sz="2600" b="1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4098" name="Picture 2" descr="Microsoft.AspNetCore.SystemWebAdapters">
            <a:extLst>
              <a:ext uri="{FF2B5EF4-FFF2-40B4-BE49-F238E27FC236}">
                <a16:creationId xmlns:a16="http://schemas.microsoft.com/office/drawing/2014/main" id="{D210E5A6-1698-80A3-4DA2-4669057E8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671" y="2827089"/>
            <a:ext cx="8058541" cy="184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6469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Building the libraries with </a:t>
            </a:r>
            <a:r>
              <a:rPr lang="en-US" sz="2400" dirty="0" err="1"/>
              <a:t>Microsoft.AspNetCore.SystemWebAdapters</a:t>
            </a:r>
            <a:r>
              <a:rPr lang="en-US" sz="2400" dirty="0"/>
              <a:t> allows:</a:t>
            </a:r>
          </a:p>
          <a:p>
            <a:endParaRPr lang="en-US" sz="2400" dirty="0"/>
          </a:p>
          <a:p>
            <a:pPr lvl="1"/>
            <a:r>
              <a:rPr lang="en-US" dirty="0"/>
              <a:t>The libraries to be built against .NET Framework, .NET Core, or .NET Standard 2.0.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Ensures that the libraries are using APIs that are available on both ASP.NET Framework and ASP.NET Core.</a:t>
            </a:r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33257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Application or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 legacy system is “an information system that may be based on outdated technologies, but is critical to day-to-day operations.” </a:t>
            </a:r>
          </a:p>
          <a:p>
            <a:pPr marL="0" indent="0" algn="r">
              <a:buNone/>
            </a:pPr>
            <a:r>
              <a:rPr lang="en-US" sz="2400" i="1" dirty="0"/>
              <a:t>Gartner</a:t>
            </a:r>
            <a:endParaRPr lang="en-US" i="1" dirty="0"/>
          </a:p>
          <a:p>
            <a:pPr marL="0" indent="0" algn="r">
              <a:buNone/>
            </a:pPr>
            <a:endParaRPr lang="en-US" i="1" dirty="0"/>
          </a:p>
          <a:p>
            <a:pPr marL="0" indent="0" algn="ctr">
              <a:buNone/>
            </a:pPr>
            <a:r>
              <a:rPr lang="en-US" sz="2000" i="1" dirty="0">
                <a:hlinkClick r:id="rId2"/>
              </a:rPr>
              <a:t>http://www.gartner.com/it-glossary/legacy-application-or-system/</a:t>
            </a:r>
            <a:endParaRPr lang="en-US" sz="2000" i="1" dirty="0"/>
          </a:p>
          <a:p>
            <a:pPr marL="0" indent="0" algn="ctr">
              <a:buNone/>
            </a:pPr>
            <a:endParaRPr lang="en-US" sz="2000" i="1" dirty="0"/>
          </a:p>
          <a:p>
            <a:pPr marL="0" indent="0" algn="ctr">
              <a:buNone/>
            </a:pPr>
            <a:r>
              <a:rPr lang="en-US" sz="2000" i="1" dirty="0"/>
              <a:t>Today, the .NET Framework, unfortunately, is now one of those legacy </a:t>
            </a:r>
            <a:r>
              <a:rPr lang="en-US" sz="2000" i="1" dirty="0" err="1"/>
              <a:t>te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7477760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Once the ASP.NET Core app using YARP is set up, you can start migrating routes from ASP.NET Framework to ASP.NET Core. </a:t>
            </a:r>
          </a:p>
          <a:p>
            <a:endParaRPr lang="en-US" dirty="0"/>
          </a:p>
          <a:p>
            <a:r>
              <a:rPr lang="en-US" dirty="0"/>
              <a:t>For example, </a:t>
            </a:r>
            <a:r>
              <a:rPr lang="en-US" dirty="0" err="1"/>
              <a:t>WebAPI</a:t>
            </a:r>
            <a:r>
              <a:rPr lang="en-US" dirty="0"/>
              <a:t> or MVC controller action methods, handlers, or some other implementation of a route. If the route is available in the ASP.NET Core app, it's matched and served.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029117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During the migration process, additional services and infrastructure are identified that must be migrated to run on .NET Core. </a:t>
            </a:r>
          </a:p>
          <a:p>
            <a:endParaRPr lang="en-US" dirty="0"/>
          </a:p>
          <a:p>
            <a:r>
              <a:rPr lang="en-US" dirty="0"/>
              <a:t>Options listed in order of maintainability include:</a:t>
            </a:r>
          </a:p>
          <a:p>
            <a:pPr lvl="1"/>
            <a:r>
              <a:rPr lang="en-US" dirty="0"/>
              <a:t>Move the code to shared libraries</a:t>
            </a:r>
          </a:p>
          <a:p>
            <a:pPr lvl="1"/>
            <a:r>
              <a:rPr lang="en-US" dirty="0"/>
              <a:t>Link the code in the new project</a:t>
            </a:r>
          </a:p>
          <a:p>
            <a:pPr lvl="1"/>
            <a:r>
              <a:rPr lang="en-US" dirty="0"/>
              <a:t>Duplicate the code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861311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Once the ASP.NET Framework app is no longer needed and deleted:</a:t>
            </a:r>
          </a:p>
          <a:p>
            <a:endParaRPr lang="en-US" dirty="0"/>
          </a:p>
          <a:p>
            <a:pPr lvl="1"/>
            <a:r>
              <a:rPr lang="en-US" dirty="0"/>
              <a:t>The app is running on the ASP.NET Core app stack, but is still using the adapters.</a:t>
            </a:r>
          </a:p>
          <a:p>
            <a:pPr lvl="1"/>
            <a:r>
              <a:rPr lang="en-US" dirty="0"/>
              <a:t>The remaining migration work is removing the use of adapters.</a:t>
            </a:r>
            <a:endParaRPr lang="en-US" sz="1400" dirty="0"/>
          </a:p>
          <a:p>
            <a:endParaRPr lang="en-US" sz="1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61029BA-EE91-AB5E-B020-CF3E53A50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772" y="5003437"/>
            <a:ext cx="7459116" cy="102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637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Microsoft Project Migrations (Experimental)</a:t>
            </a:r>
          </a:p>
          <a:p>
            <a:endParaRPr lang="en-US" dirty="0"/>
          </a:p>
          <a:p>
            <a:r>
              <a:rPr lang="en-US" dirty="0"/>
              <a:t>The goal of this extension is to assist in Incremental migration from ASP.NET Framework to ASP.NET Core. This project relies upon </a:t>
            </a:r>
            <a:r>
              <a:rPr lang="en-US" b="1" dirty="0" err="1"/>
              <a:t>System.WebAdapters</a:t>
            </a:r>
            <a:endParaRPr lang="en-US" b="1" dirty="0"/>
          </a:p>
          <a:p>
            <a:endParaRPr lang="en-US" dirty="0"/>
          </a:p>
          <a:p>
            <a:r>
              <a:rPr lang="en-US" sz="2000" dirty="0">
                <a:hlinkClick r:id="rId2"/>
              </a:rPr>
              <a:t>https://github.com/dotnet/systemweb-adapters</a:t>
            </a:r>
            <a:endParaRPr lang="en-US" sz="2000" dirty="0"/>
          </a:p>
          <a:p>
            <a:endParaRPr lang="en-US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610662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migration to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Microsoft Project Migrations (Experimental)</a:t>
            </a:r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F78248C-2EF9-EEF1-2AED-55F43F10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365" y="2733578"/>
            <a:ext cx="4801270" cy="139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416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Nuget</a:t>
            </a:r>
            <a:r>
              <a:rPr lang="en-US" dirty="0"/>
              <a:t> package that can be used with migration tooling or independently</a:t>
            </a:r>
          </a:p>
          <a:p>
            <a:endParaRPr lang="en-US" dirty="0"/>
          </a:p>
          <a:p>
            <a:r>
              <a:rPr lang="en-US" dirty="0"/>
              <a:t>Get libraries with </a:t>
            </a:r>
            <a:r>
              <a:rPr lang="en-US" dirty="0" err="1"/>
              <a:t>System.Web</a:t>
            </a:r>
            <a:r>
              <a:rPr lang="en-US" dirty="0"/>
              <a:t> dependencies working on ASP.NET Core </a:t>
            </a:r>
          </a:p>
          <a:p>
            <a:endParaRPr lang="en-US" dirty="0"/>
          </a:p>
          <a:p>
            <a:r>
              <a:rPr lang="en-US" dirty="0"/>
              <a:t>The adapters target .NET Standard and implement key </a:t>
            </a:r>
            <a:r>
              <a:rPr lang="en-US" dirty="0" err="1"/>
              <a:t>System.Web</a:t>
            </a:r>
            <a:r>
              <a:rPr lang="en-US" dirty="0"/>
              <a:t> APIs for use with ASP.NET or AS.NET Core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27204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  <a:p>
            <a:endParaRPr lang="en-US" dirty="0"/>
          </a:p>
          <a:p>
            <a:r>
              <a:rPr lang="en-US" dirty="0"/>
              <a:t>This project provides a collection of adapters that help migrating from System.Web.dll based ASP.NET projects to ASP.NET Core projects</a:t>
            </a:r>
          </a:p>
          <a:p>
            <a:endParaRPr lang="en-US" dirty="0"/>
          </a:p>
          <a:p>
            <a:r>
              <a:rPr lang="en-US" dirty="0"/>
              <a:t>These adapters help enable large scale, incremental migration from ASP.NET to ASP.NET Core.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988953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Microsoft.AspNetCore.SystemWebAdapters</a:t>
            </a:r>
            <a:r>
              <a:rPr lang="en-US" sz="2400" dirty="0"/>
              <a:t>: Subset of the APIs from System.Web.dll backed by </a:t>
            </a:r>
            <a:r>
              <a:rPr lang="en-US" sz="2400" dirty="0" err="1"/>
              <a:t>Microsoft.AspNetCore.Http</a:t>
            </a:r>
            <a:r>
              <a:rPr lang="en-US" sz="2400" dirty="0"/>
              <a:t> types</a:t>
            </a:r>
          </a:p>
          <a:p>
            <a:endParaRPr lang="en-US" dirty="0"/>
          </a:p>
          <a:p>
            <a:r>
              <a:rPr lang="en-US" sz="2400" dirty="0" err="1"/>
              <a:t>Microsoft.AspNetCore.SystemWebAdapters.CoreServices</a:t>
            </a:r>
            <a:r>
              <a:rPr lang="en-US" sz="2400" dirty="0"/>
              <a:t>: Support for adding services to ASP.NET Core applications to enable migration efforts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6915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Microsoft.AspNetCore.SystemWebAdapters.FrameworkServices</a:t>
            </a:r>
            <a:r>
              <a:rPr lang="en-US" sz="2400" dirty="0"/>
              <a:t>: Support for adding services to ASP.NET Framework applications to enable migration efforts</a:t>
            </a:r>
          </a:p>
          <a:p>
            <a:endParaRPr lang="en-US" sz="2800" dirty="0"/>
          </a:p>
          <a:p>
            <a:r>
              <a:rPr lang="en-US" sz="2400" dirty="0" err="1"/>
              <a:t>Microsoft.AspNetCore.SystemWebAdapters.Abstractions</a:t>
            </a:r>
            <a:r>
              <a:rPr lang="en-US" sz="2400" dirty="0"/>
              <a:t>: A collection of abstractions shared between the ASP.NET Core and .NET Framework implementations, such as session serialization interfaces.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620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/>
              <a:t>Install </a:t>
            </a:r>
            <a:r>
              <a:rPr lang="en-US" sz="2800" b="1" i="1" dirty="0" err="1"/>
              <a:t>Microsoft.AspNetCore.SystemWebAdapters</a:t>
            </a:r>
            <a:r>
              <a:rPr lang="en-US" sz="2800" b="1" i="1" dirty="0"/>
              <a:t> </a:t>
            </a:r>
            <a:r>
              <a:rPr lang="it-IT" b="1" i="1" dirty="0">
                <a:solidFill>
                  <a:srgbClr val="CBC6C0"/>
                </a:solidFill>
                <a:effectLst/>
                <a:latin typeface="-apple-system"/>
              </a:rPr>
              <a:t> </a:t>
            </a:r>
            <a:r>
              <a:rPr lang="it-IT" dirty="0"/>
              <a:t>to </a:t>
            </a:r>
            <a:r>
              <a:rPr lang="it-IT" dirty="0" err="1"/>
              <a:t>supporting</a:t>
            </a:r>
            <a:r>
              <a:rPr lang="it-IT" dirty="0"/>
              <a:t> libraries:</a:t>
            </a:r>
          </a:p>
          <a:p>
            <a:endParaRPr lang="it-IT" dirty="0"/>
          </a:p>
          <a:p>
            <a:pPr lvl="1"/>
            <a:r>
              <a:rPr lang="en-US" dirty="0"/>
              <a:t>Class libraries can target .NET Standard 2.0 if desired which will ensure you are using the shared surface area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If you find that there's still some missing APIs, you may cross-compile with .NET Framework to maintain that behavior and handle it in .NET core in some other way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There should be no manual changes to enable using supported surface area of the adapters. If a member is not found, it is not currently supported on ASP.NET Cor</a:t>
            </a:r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921D715-D379-08E6-FCD1-0192FA8CD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200" b="0" i="0" u="none" strike="noStrike" cap="none" normalizeH="0" baseline="0">
                <a:ln>
                  <a:noFill/>
                </a:ln>
                <a:solidFill>
                  <a:srgbClr val="CBC6C0"/>
                </a:solidFill>
                <a:effectLst/>
                <a:latin typeface="-apple-system"/>
              </a:rPr>
              <a:t>Install </a:t>
            </a:r>
            <a:r>
              <a:rPr kumimoji="0" lang="it-IT" altLang="it-IT" sz="900" b="0" i="0" u="none" strike="noStrike" cap="none" normalizeH="0" baseline="0">
                <a:ln>
                  <a:noFill/>
                </a:ln>
                <a:solidFill>
                  <a:srgbClr val="CBC6C0"/>
                </a:solidFill>
                <a:effectLst/>
                <a:latin typeface="ui-monospace"/>
              </a:rPr>
              <a:t>Microsoft.AspNetCore.SystemWebAdapters</a:t>
            </a:r>
            <a:r>
              <a:rPr kumimoji="0" lang="it-IT" altLang="it-IT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09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Application - Business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High costs: </a:t>
            </a:r>
            <a:r>
              <a:rPr lang="en-US" dirty="0"/>
              <a:t>Microsoft provided components used in web applications will be retired. No bug fixing will be made available and effort towards security patches will start to phase out</a:t>
            </a:r>
          </a:p>
          <a:p>
            <a:endParaRPr lang="en-US" dirty="0"/>
          </a:p>
          <a:p>
            <a:r>
              <a:rPr lang="en-US" b="1" dirty="0"/>
              <a:t>Reduced Talent pool: </a:t>
            </a:r>
            <a:r>
              <a:rPr lang="en-US" dirty="0"/>
              <a:t>most developers are more interested in working with new technologies than anything  scheduled for sunset</a:t>
            </a:r>
          </a:p>
          <a:p>
            <a:endParaRPr lang="en-US" dirty="0"/>
          </a:p>
          <a:p>
            <a:r>
              <a:rPr lang="en-US" b="1" dirty="0"/>
              <a:t>Limited innovation: </a:t>
            </a:r>
            <a:r>
              <a:rPr lang="en-US" dirty="0"/>
              <a:t>Money, talent, and obsolescence are big concerns for companies today, and they can be made worse if the migration process from a legacy technology to a new one is delayed.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7560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Install </a:t>
            </a:r>
            <a:r>
              <a:rPr lang="en-US" sz="2400" b="1" i="1" dirty="0" err="1"/>
              <a:t>Microsoft.AspNetCore.SystemWebAdapters.CoreServices</a:t>
            </a:r>
            <a:r>
              <a:rPr lang="en-US" sz="2400" b="1" i="1" dirty="0"/>
              <a:t> </a:t>
            </a:r>
            <a:r>
              <a:rPr lang="en-US" sz="2400" dirty="0"/>
              <a:t>to your ASP.NET Core application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Install </a:t>
            </a:r>
            <a:r>
              <a:rPr lang="en-US" sz="2400" b="1" i="1" dirty="0" err="1"/>
              <a:t>Microsoft.AspNetCore.SystemWebAdapters.FrameworkServices</a:t>
            </a:r>
            <a:r>
              <a:rPr lang="en-US" sz="2400" dirty="0"/>
              <a:t> to your ASP.NET Framework application</a:t>
            </a:r>
          </a:p>
          <a:p>
            <a:pPr lvl="1"/>
            <a:r>
              <a:rPr lang="en-US" dirty="0"/>
              <a:t>The package installation will add a new module to your </a:t>
            </a:r>
            <a:r>
              <a:rPr lang="en-US" dirty="0" err="1"/>
              <a:t>web.config</a:t>
            </a:r>
            <a:r>
              <a:rPr lang="en-US" dirty="0"/>
              <a:t>. This module handles any customizations that are required to help migrate to .NET Core</a:t>
            </a:r>
          </a:p>
          <a:p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921D715-D379-08E6-FCD1-0192FA8CD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200" b="0" i="0" u="none" strike="noStrike" cap="none" normalizeH="0" baseline="0">
                <a:ln>
                  <a:noFill/>
                </a:ln>
                <a:solidFill>
                  <a:srgbClr val="CBC6C0"/>
                </a:solidFill>
                <a:effectLst/>
                <a:latin typeface="-apple-system"/>
              </a:rPr>
              <a:t>Install </a:t>
            </a:r>
            <a:r>
              <a:rPr kumimoji="0" lang="it-IT" altLang="it-IT" sz="900" b="0" i="0" u="none" strike="noStrike" cap="none" normalizeH="0" baseline="0">
                <a:ln>
                  <a:noFill/>
                </a:ln>
                <a:solidFill>
                  <a:srgbClr val="CBC6C0"/>
                </a:solidFill>
                <a:effectLst/>
                <a:latin typeface="ui-monospace"/>
              </a:rPr>
              <a:t>Microsoft.AspNetCore.SystemWebAdapters</a:t>
            </a:r>
            <a:r>
              <a:rPr kumimoji="0" lang="it-IT" altLang="it-IT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25864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0" i="0" dirty="0">
                <a:solidFill>
                  <a:srgbClr val="CBC6C0"/>
                </a:solidFill>
                <a:effectLst/>
                <a:latin typeface="-apple-system"/>
              </a:rPr>
              <a:t>For your ASP.NET Core application:</a:t>
            </a:r>
          </a:p>
          <a:p>
            <a:pPr lvl="1"/>
            <a:r>
              <a:rPr lang="en-US" b="0" i="0" dirty="0">
                <a:solidFill>
                  <a:srgbClr val="CBC6C0"/>
                </a:solidFill>
                <a:effectLst/>
                <a:latin typeface="-apple-system"/>
              </a:rPr>
              <a:t>Register the adapter services:</a:t>
            </a:r>
          </a:p>
          <a:p>
            <a:pPr lvl="1"/>
            <a:endParaRPr lang="en-US" dirty="0">
              <a:solidFill>
                <a:srgbClr val="CBC6C0"/>
              </a:solidFill>
              <a:latin typeface="-apple-system"/>
            </a:endParaRPr>
          </a:p>
          <a:p>
            <a:pPr lvl="1"/>
            <a:endParaRPr lang="en-US" b="0" i="0" dirty="0">
              <a:solidFill>
                <a:srgbClr val="CBC6C0"/>
              </a:solidFill>
              <a:effectLst/>
              <a:latin typeface="-apple-system"/>
            </a:endParaRPr>
          </a:p>
          <a:p>
            <a:pPr lvl="1"/>
            <a:r>
              <a:rPr lang="en-US" b="0" i="0" dirty="0">
                <a:solidFill>
                  <a:srgbClr val="CBC6C0"/>
                </a:solidFill>
                <a:effectLst/>
                <a:latin typeface="-apple-system"/>
              </a:rPr>
              <a:t>Add the middleware after routing but before endpoints (if present);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3A0FD68-C32D-11B6-B332-654638B7F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229" y="2914578"/>
            <a:ext cx="5048955" cy="51442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68119E9-C02A-F759-662E-2E6A2AB30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228" y="4189629"/>
            <a:ext cx="5048955" cy="53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5876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 – Supported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.NET 7.0: This will implement the adapters against ASP.NET Core </a:t>
            </a:r>
            <a:r>
              <a:rPr lang="en-US" dirty="0" err="1"/>
              <a:t>HttpContext</a:t>
            </a:r>
            <a:r>
              <a:rPr lang="en-US" dirty="0"/>
              <a:t>. This will provide the following:</a:t>
            </a:r>
          </a:p>
          <a:p>
            <a:endParaRPr lang="en-US" dirty="0"/>
          </a:p>
          <a:p>
            <a:pPr lvl="1"/>
            <a:r>
              <a:rPr lang="en-US" dirty="0"/>
              <a:t>Conversions between ASP.NET Core </a:t>
            </a:r>
            <a:r>
              <a:rPr lang="en-US" dirty="0" err="1"/>
              <a:t>HttpContext</a:t>
            </a:r>
            <a:r>
              <a:rPr lang="en-US" dirty="0"/>
              <a:t> and </a:t>
            </a:r>
            <a:r>
              <a:rPr lang="en-US" dirty="0" err="1"/>
              <a:t>System.Web</a:t>
            </a:r>
            <a:r>
              <a:rPr lang="en-US" dirty="0"/>
              <a:t> adapter </a:t>
            </a:r>
            <a:r>
              <a:rPr lang="en-US" dirty="0" err="1"/>
              <a:t>HttpContext</a:t>
            </a:r>
            <a:r>
              <a:rPr lang="en-US" dirty="0"/>
              <a:t> (with appropriate caching so it will not cause perf hits for GC allocations)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Default implementations against </a:t>
            </a:r>
            <a:r>
              <a:rPr lang="en-US" dirty="0" err="1"/>
              <a:t>Microsoft.AspNetCore.Http.HttpContext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Services that can be implemented to override some functionality such as session/caching/</a:t>
            </a:r>
            <a:r>
              <a:rPr lang="en-US" dirty="0" err="1"/>
              <a:t>etc</a:t>
            </a:r>
            <a:r>
              <a:rPr lang="en-US" dirty="0"/>
              <a:t> that may need to be customized to match experience.</a:t>
            </a:r>
          </a:p>
        </p:txBody>
      </p:sp>
    </p:spTree>
    <p:extLst>
      <p:ext uri="{BB962C8B-B14F-4D97-AF65-F5344CB8AC3E}">
        <p14:creationId xmlns:p14="http://schemas.microsoft.com/office/powerpoint/2010/main" val="10658870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System.Web</a:t>
            </a:r>
            <a:r>
              <a:rPr lang="en-US" dirty="0"/>
              <a:t> adapters for ASP.NET Core – Supported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/>
              <a:t>.NET Standard 2.0: This will essentially be a reference assembly. </a:t>
            </a:r>
          </a:p>
          <a:p>
            <a:endParaRPr lang="en-US" dirty="0"/>
          </a:p>
          <a:p>
            <a:r>
              <a:rPr lang="en-US" dirty="0"/>
              <a:t>There will be no constructors for the types as ASP.NET Core will construct them based on their </a:t>
            </a:r>
            <a:r>
              <a:rPr lang="en-US" dirty="0" err="1"/>
              <a:t>HttpContext</a:t>
            </a:r>
            <a:r>
              <a:rPr lang="en-US" dirty="0"/>
              <a:t> and on framework there are already other constructors. </a:t>
            </a:r>
          </a:p>
          <a:p>
            <a:endParaRPr lang="en-US" dirty="0"/>
          </a:p>
          <a:p>
            <a:r>
              <a:rPr lang="en-US" dirty="0"/>
              <a:t>.NET Framework 4.7.2: This will type forward the adapter classes to </a:t>
            </a:r>
            <a:r>
              <a:rPr lang="en-US" dirty="0" err="1"/>
              <a:t>System.Web</a:t>
            </a:r>
            <a:r>
              <a:rPr lang="en-US" dirty="0"/>
              <a:t> so that they can be unified and enable libraries built against .NET Standard 2.0 to run on .NET Framework instances</a:t>
            </a:r>
          </a:p>
        </p:txBody>
      </p:sp>
    </p:spTree>
    <p:extLst>
      <p:ext uri="{BB962C8B-B14F-4D97-AF65-F5344CB8AC3E}">
        <p14:creationId xmlns:p14="http://schemas.microsoft.com/office/powerpoint/2010/main" val="18326163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Sharing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Allows ASPNET and ASP.NET Core apps to read and write to the same store</a:t>
            </a:r>
          </a:p>
          <a:p>
            <a:pPr lvl="1"/>
            <a:r>
              <a:rPr lang="en-US" dirty="0"/>
              <a:t>Session items written by one of the apps are </a:t>
            </a:r>
            <a:r>
              <a:rPr lang="en-US" dirty="0" err="1"/>
              <a:t>avaible</a:t>
            </a:r>
            <a:r>
              <a:rPr lang="en-US" dirty="0"/>
              <a:t> to both</a:t>
            </a:r>
          </a:p>
          <a:p>
            <a:pPr lvl="1"/>
            <a:r>
              <a:rPr lang="en-US" dirty="0"/>
              <a:t>Supports any JSON-serializable objects</a:t>
            </a:r>
          </a:p>
          <a:p>
            <a:pPr lvl="1"/>
            <a:endParaRPr lang="en-US" dirty="0"/>
          </a:p>
          <a:p>
            <a:r>
              <a:rPr lang="en-US" dirty="0"/>
              <a:t>Build into </a:t>
            </a:r>
            <a:r>
              <a:rPr lang="en-US" dirty="0" err="1"/>
              <a:t>System.Web</a:t>
            </a:r>
            <a:r>
              <a:rPr lang="en-US" dirty="0"/>
              <a:t> adapters</a:t>
            </a:r>
          </a:p>
          <a:p>
            <a:endParaRPr lang="en-US" dirty="0"/>
          </a:p>
          <a:p>
            <a:r>
              <a:rPr lang="en-US" dirty="0"/>
              <a:t>Session state is managed through the ASP.NET app</a:t>
            </a:r>
          </a:p>
        </p:txBody>
      </p:sp>
    </p:spTree>
    <p:extLst>
      <p:ext uri="{BB962C8B-B14F-4D97-AF65-F5344CB8AC3E}">
        <p14:creationId xmlns:p14="http://schemas.microsoft.com/office/powerpoint/2010/main" val="117499873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Sharing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Existing session providers </a:t>
            </a:r>
          </a:p>
          <a:p>
            <a:pPr marL="0" indent="0">
              <a:buNone/>
            </a:pPr>
            <a:r>
              <a:rPr lang="en-US" dirty="0"/>
              <a:t>continue to working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936783B-1163-19E2-B25C-B17E9C7EC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80154"/>
            <a:ext cx="4779705" cy="45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281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BD5C04-E33C-D20F-6B87-394F8822B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Authentication Sharing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6A63D74-835A-89A7-6277-1D2161592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err="1"/>
              <a:t>Supported</a:t>
            </a:r>
            <a:endParaRPr lang="it-IT" dirty="0"/>
          </a:p>
          <a:p>
            <a:pPr lvl="1"/>
            <a:r>
              <a:rPr lang="it-IT" dirty="0" err="1"/>
              <a:t>Owin</a:t>
            </a:r>
            <a:r>
              <a:rPr lang="it-IT" dirty="0"/>
              <a:t> Cookies</a:t>
            </a:r>
          </a:p>
          <a:p>
            <a:pPr lvl="1"/>
            <a:r>
              <a:rPr lang="it-IT" dirty="0"/>
              <a:t>ASP.NET Identity (login)</a:t>
            </a:r>
          </a:p>
          <a:p>
            <a:pPr lvl="1"/>
            <a:r>
              <a:rPr lang="it-IT" dirty="0"/>
              <a:t>JWT</a:t>
            </a:r>
          </a:p>
          <a:p>
            <a:pPr lvl="1"/>
            <a:r>
              <a:rPr lang="it-IT" dirty="0"/>
              <a:t>Form </a:t>
            </a:r>
            <a:r>
              <a:rPr lang="it-IT" dirty="0" err="1"/>
              <a:t>Auth</a:t>
            </a:r>
            <a:endParaRPr lang="it-IT" dirty="0"/>
          </a:p>
          <a:p>
            <a:endParaRPr lang="it-IT" dirty="0"/>
          </a:p>
          <a:p>
            <a:r>
              <a:rPr lang="it-IT" dirty="0"/>
              <a:t>Not </a:t>
            </a:r>
            <a:r>
              <a:rPr lang="it-IT" dirty="0" err="1"/>
              <a:t>Supported</a:t>
            </a:r>
            <a:endParaRPr lang="it-IT" dirty="0"/>
          </a:p>
          <a:p>
            <a:pPr lvl="1"/>
            <a:r>
              <a:rPr lang="it-IT" dirty="0"/>
              <a:t>Windows </a:t>
            </a:r>
            <a:r>
              <a:rPr lang="it-IT" dirty="0" err="1"/>
              <a:t>Auth</a:t>
            </a:r>
            <a:endParaRPr lang="it-IT" dirty="0"/>
          </a:p>
          <a:p>
            <a:pPr lvl="1"/>
            <a:r>
              <a:rPr lang="it-IT" dirty="0"/>
              <a:t>WS-Fed</a:t>
            </a:r>
          </a:p>
          <a:p>
            <a:pPr lvl="1"/>
            <a:r>
              <a:rPr lang="it-IT" dirty="0"/>
              <a:t>ASP.NET Identity (logout)</a:t>
            </a:r>
          </a:p>
          <a:p>
            <a:pPr lvl="1"/>
            <a:endParaRPr lang="it-IT" dirty="0"/>
          </a:p>
          <a:p>
            <a:pPr lvl="1"/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B2A3D81-4FF8-3575-7B56-0355DD021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940" y="1690688"/>
            <a:ext cx="2446232" cy="153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471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Yarp</a:t>
            </a:r>
            <a:r>
              <a:rPr lang="en-US" dirty="0"/>
              <a:t> = Yet Another Reverse Proxy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Yarp</a:t>
            </a:r>
            <a:r>
              <a:rPr lang="en-US" dirty="0"/>
              <a:t> divides the configuration into routes and clusters.</a:t>
            </a:r>
          </a:p>
          <a:p>
            <a:endParaRPr lang="en-US" dirty="0"/>
          </a:p>
          <a:p>
            <a:r>
              <a:rPr lang="en-US" dirty="0"/>
              <a:t>Routes are where define the upstream endpoints that the client will use</a:t>
            </a:r>
          </a:p>
          <a:p>
            <a:endParaRPr lang="en-US" dirty="0"/>
          </a:p>
          <a:p>
            <a:r>
              <a:rPr lang="en-US" dirty="0"/>
              <a:t>Clusters will be where define the downstream endpoints that the gateway will route requests to</a:t>
            </a:r>
          </a:p>
        </p:txBody>
      </p:sp>
    </p:spTree>
    <p:extLst>
      <p:ext uri="{BB962C8B-B14F-4D97-AF65-F5344CB8AC3E}">
        <p14:creationId xmlns:p14="http://schemas.microsoft.com/office/powerpoint/2010/main" val="20691189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Yarp</a:t>
            </a:r>
            <a:r>
              <a:rPr lang="en-US" dirty="0"/>
              <a:t> = Yet Another Reverse Proxy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Enables running ASP.NET and ASP.NET Core apps side-by-side</a:t>
            </a:r>
          </a:p>
          <a:p>
            <a:endParaRPr lang="en-US" dirty="0"/>
          </a:p>
          <a:p>
            <a:r>
              <a:rPr lang="en-US" dirty="0"/>
              <a:t>Request are routed to ASP.NET Core app first</a:t>
            </a:r>
          </a:p>
          <a:p>
            <a:endParaRPr lang="en-US" dirty="0"/>
          </a:p>
          <a:p>
            <a:r>
              <a:rPr lang="en-US" dirty="0"/>
              <a:t>Request that aren’t handled are handled by the ASP.NET app</a:t>
            </a:r>
          </a:p>
        </p:txBody>
      </p:sp>
    </p:spTree>
    <p:extLst>
      <p:ext uri="{BB962C8B-B14F-4D97-AF65-F5344CB8AC3E}">
        <p14:creationId xmlns:p14="http://schemas.microsoft.com/office/powerpoint/2010/main" val="24598314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Yarp</a:t>
            </a:r>
            <a:r>
              <a:rPr lang="en-US" dirty="0"/>
              <a:t> = Yet Another Reverse Proxy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6F18A39-A637-BC3E-0149-2A6B055FA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228" y="1545021"/>
            <a:ext cx="4463286" cy="509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09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Migration from 4.5 to 4.8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Use the Visual Studio extension Target Framework Migrator </a:t>
            </a:r>
            <a:endParaRPr lang="en-US" dirty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b="0" i="0" dirty="0">
              <a:solidFill>
                <a:srgbClr val="E8E6E3"/>
              </a:solidFill>
              <a:effectLst/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it-IT" b="0" i="0" dirty="0">
              <a:solidFill>
                <a:srgbClr val="C8C3BC"/>
              </a:solidFill>
              <a:effectLst/>
              <a:latin typeface="Segoe UI Web (West European)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Supports </a:t>
            </a:r>
            <a:r>
              <a:rPr lang="it-IT" dirty="0" err="1">
                <a:solidFill>
                  <a:srgbClr val="E8E6E3"/>
                </a:solidFill>
                <a:latin typeface="Lato" panose="020F0502020204030203" pitchFamily="34" charset="0"/>
              </a:rPr>
              <a:t>.Net</a:t>
            </a: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 Frameworks 2.0-4.8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Supports VS2012-VS2019, </a:t>
            </a:r>
            <a:r>
              <a:rPr lang="it-IT" dirty="0" err="1">
                <a:solidFill>
                  <a:srgbClr val="E8E6E3"/>
                </a:solidFill>
                <a:latin typeface="Lato" panose="020F0502020204030203" pitchFamily="34" charset="0"/>
              </a:rPr>
              <a:t>all</a:t>
            </a: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 </a:t>
            </a:r>
            <a:r>
              <a:rPr lang="it-IT" dirty="0" err="1">
                <a:solidFill>
                  <a:srgbClr val="E8E6E3"/>
                </a:solidFill>
                <a:latin typeface="Lato" panose="020F0502020204030203" pitchFamily="34" charset="0"/>
              </a:rPr>
              <a:t>editions</a:t>
            </a:r>
            <a:endParaRPr lang="it-IT" dirty="0">
              <a:solidFill>
                <a:srgbClr val="E8E6E3"/>
              </a:solidFill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Supports </a:t>
            </a:r>
            <a:r>
              <a:rPr lang="it-IT" dirty="0" err="1">
                <a:solidFill>
                  <a:srgbClr val="E8E6E3"/>
                </a:solidFill>
                <a:latin typeface="Lato" panose="020F0502020204030203" pitchFamily="34" charset="0"/>
              </a:rPr>
              <a:t>solution</a:t>
            </a:r>
            <a:r>
              <a:rPr lang="it-IT" dirty="0">
                <a:solidFill>
                  <a:srgbClr val="E8E6E3"/>
                </a:solidFill>
                <a:latin typeface="Lato" panose="020F0502020204030203" pitchFamily="34" charset="0"/>
              </a:rPr>
              <a:t> folders</a:t>
            </a:r>
            <a:br>
              <a:rPr lang="it-IT" dirty="0"/>
            </a:br>
            <a:endParaRPr lang="en-US" dirty="0">
              <a:solidFill>
                <a:srgbClr val="E8E6E3"/>
              </a:solidFill>
              <a:latin typeface="Lato" panose="020F0502020204030203" pitchFamily="34" charset="0"/>
            </a:endParaRPr>
          </a:p>
          <a:p>
            <a:pPr marL="0" indent="0" algn="ctr">
              <a:buNone/>
            </a:pPr>
            <a:r>
              <a:rPr lang="it-IT" sz="2000" b="0" i="1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https://docs.microsoft.com/en-us/dotnet/framework/migration-guide/runtime/4.5-4.8</a:t>
            </a:r>
            <a:endParaRPr lang="en-US" sz="2000" i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D80BD7-045E-88CD-51C9-F58815940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2324450"/>
            <a:ext cx="611505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0111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Hybrid application</a:t>
            </a:r>
          </a:p>
          <a:p>
            <a:r>
              <a:rPr lang="en-US" dirty="0"/>
              <a:t>Incremental Session Migration</a:t>
            </a:r>
          </a:p>
        </p:txBody>
      </p:sp>
    </p:spTree>
    <p:extLst>
      <p:ext uri="{BB962C8B-B14F-4D97-AF65-F5344CB8AC3E}">
        <p14:creationId xmlns:p14="http://schemas.microsoft.com/office/powerpoint/2010/main" val="23596410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https://questionarioimperia.azurewebsites.net/</a:t>
            </a:r>
          </a:p>
        </p:txBody>
      </p:sp>
    </p:spTree>
    <p:extLst>
      <p:ext uri="{BB962C8B-B14F-4D97-AF65-F5344CB8AC3E}">
        <p14:creationId xmlns:p14="http://schemas.microsoft.com/office/powerpoint/2010/main" val="40576195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Grazie</a:t>
            </a:r>
            <a:r>
              <a:rPr lang="en-US" dirty="0"/>
              <a:t>!</a:t>
            </a:r>
          </a:p>
        </p:txBody>
      </p:sp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1A1EFBF5-B268-227F-954D-0EF608769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777" y="4657344"/>
            <a:ext cx="4248198" cy="18501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27F19F-DADB-C5F2-3A86-A387BCA94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https://questionarioimperia.azurewebsites.net/</a:t>
            </a:r>
          </a:p>
          <a:p>
            <a:endParaRPr lang="en-US" dirty="0"/>
          </a:p>
          <a:p>
            <a:r>
              <a:rPr lang="en-US" dirty="0"/>
              <a:t>Andrea Merlin – Senior </a:t>
            </a:r>
            <a:r>
              <a:rPr lang="en-US" dirty="0" err="1"/>
              <a:t>.Net</a:t>
            </a:r>
            <a:r>
              <a:rPr lang="en-US" dirty="0"/>
              <a:t> Developer</a:t>
            </a:r>
          </a:p>
          <a:p>
            <a:r>
              <a:rPr lang="en-US" dirty="0"/>
              <a:t>Blog: </a:t>
            </a:r>
            <a:r>
              <a:rPr lang="en-US" dirty="0">
                <a:hlinkClick r:id="rId3"/>
              </a:rPr>
              <a:t>https://amerlin.keantex.com</a:t>
            </a:r>
            <a:endParaRPr lang="en-US" dirty="0"/>
          </a:p>
          <a:p>
            <a:r>
              <a:rPr lang="en-US" dirty="0"/>
              <a:t>Twitter: @amerlin</a:t>
            </a:r>
          </a:p>
          <a:p>
            <a:r>
              <a:rPr lang="en-US" dirty="0"/>
              <a:t>Email: </a:t>
            </a:r>
            <a:r>
              <a:rPr lang="en-US" dirty="0">
                <a:hlinkClick r:id="rId4"/>
              </a:rPr>
              <a:t>a.merlin@keantex.com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585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Cross Platform (Windows, Mac, Linux)</a:t>
            </a:r>
          </a:p>
          <a:p>
            <a:r>
              <a:rPr lang="en-US" dirty="0"/>
              <a:t>Microservices &amp; Containers</a:t>
            </a:r>
          </a:p>
          <a:p>
            <a:r>
              <a:rPr lang="en-US" dirty="0"/>
              <a:t>Open Source</a:t>
            </a:r>
          </a:p>
          <a:p>
            <a:r>
              <a:rPr lang="en-US" dirty="0"/>
              <a:t>Supports a wide range of application types</a:t>
            </a:r>
          </a:p>
          <a:p>
            <a:r>
              <a:rPr lang="en-US" dirty="0"/>
              <a:t>Enables maximum application performance</a:t>
            </a:r>
          </a:p>
          <a:p>
            <a:r>
              <a:rPr lang="en-US" dirty="0"/>
              <a:t>Built with the cloud in mind</a:t>
            </a:r>
          </a:p>
          <a:p>
            <a:r>
              <a:rPr lang="en-US" dirty="0"/>
              <a:t>Compatibility with previous .NET Version</a:t>
            </a:r>
          </a:p>
          <a:p>
            <a:endParaRPr lang="en-US" dirty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298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48AF0-3BAE-F08E-29EA-EDC5F419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 - Drawbacks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0072-F383-D287-F6BE-296479C9C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8E6E3"/>
                </a:solidFill>
                <a:latin typeface="Lato" panose="020F0502020204030203" pitchFamily="34" charset="0"/>
              </a:rPr>
              <a:t>D</a:t>
            </a: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oes not support Windows Forms or WPF applications.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Does not support WCF.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E8E6E3"/>
                </a:solidFill>
                <a:latin typeface="Lato" panose="020F0502020204030203" pitchFamily="34" charset="0"/>
              </a:rPr>
              <a:t>D</a:t>
            </a: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oes not include ASP.NET Web Pages and ASP.NET </a:t>
            </a:r>
            <a:r>
              <a:rPr lang="en-US" b="0" i="0" dirty="0" err="1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WebForms</a:t>
            </a: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Limited support for VB .NET and F#.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There are currently no plans to add WF/WCF+WF/WCF Data Services to.NET Core.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Lacks third-party library support and some features.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E8E6E3"/>
                </a:solidFill>
                <a:effectLst/>
                <a:latin typeface="Lato" panose="020F0502020204030203" pitchFamily="34" charset="0"/>
              </a:rPr>
              <a:t>You must have access to Windows-specific APIs. NET Core will not work if your application requires access to the Windows Registry, WMI, or other Windows-specific APIs.</a:t>
            </a:r>
          </a:p>
          <a:p>
            <a:endParaRPr lang="en-US" dirty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67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4648</Words>
  <Application>Microsoft Office PowerPoint</Application>
  <PresentationFormat>Widescreen</PresentationFormat>
  <Paragraphs>652</Paragraphs>
  <Slides>72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72</vt:i4>
      </vt:variant>
    </vt:vector>
  </HeadingPairs>
  <TitlesOfParts>
    <vt:vector size="84" baseType="lpstr">
      <vt:lpstr>-apple-system</vt:lpstr>
      <vt:lpstr>Arial</vt:lpstr>
      <vt:lpstr>Calibri</vt:lpstr>
      <vt:lpstr>Lato</vt:lpstr>
      <vt:lpstr>Open Sans</vt:lpstr>
      <vt:lpstr>Open Sans Light</vt:lpstr>
      <vt:lpstr>Segoe UI</vt:lpstr>
      <vt:lpstr>Segoe UI Web (West European)</vt:lpstr>
      <vt:lpstr>SFMono-Regular</vt:lpstr>
      <vt:lpstr>Tahoma</vt:lpstr>
      <vt:lpstr>ui-monospace</vt:lpstr>
      <vt:lpstr>Office Theme</vt:lpstr>
      <vt:lpstr>Presentazione standard di PowerPoint</vt:lpstr>
      <vt:lpstr>Upgrading from ASP.NET Framework to  ASP.NET Core with YARP</vt:lpstr>
      <vt:lpstr>Scenario</vt:lpstr>
      <vt:lpstr>Challenging Upgrade Scenarios</vt:lpstr>
      <vt:lpstr>Legacy Application or System</vt:lpstr>
      <vt:lpstr>Legacy Application - Business impact</vt:lpstr>
      <vt:lpstr>Migration from 4.5 to 4.8</vt:lpstr>
      <vt:lpstr>.NET Core</vt:lpstr>
      <vt:lpstr>.NET Core - Drawbacks</vt:lpstr>
      <vt:lpstr>When is .NET Framework appropriate?</vt:lpstr>
      <vt:lpstr>Refactor, Rewrite or Bifurcate?</vt:lpstr>
      <vt:lpstr>Automatic Migration or Manual?</vt:lpstr>
      <vt:lpstr>.Net Portability Analyzer</vt:lpstr>
      <vt:lpstr>.Net Portability Analyzer</vt:lpstr>
      <vt:lpstr>.Net Portability Analyzer</vt:lpstr>
      <vt:lpstr>.Net Portability Analyzer</vt:lpstr>
      <vt:lpstr>.NET Upgrade Assistant</vt:lpstr>
      <vt:lpstr>.NET Upgrade Assistant</vt:lpstr>
      <vt:lpstr>.NET Upgrade Assistant</vt:lpstr>
      <vt:lpstr>Upgrade an ASP.NET MVC app to .NET 7 with the .NET Upgrade Assistant</vt:lpstr>
      <vt:lpstr>Upgrade an ASP.NET MVC app to .NET 7 - Migrate static content</vt:lpstr>
      <vt:lpstr>Upgrade an ASP.NET MVC app to .NET 7 - Migrate the layout files</vt:lpstr>
      <vt:lpstr>Upgrade an ASP.NET MVC app to .NET 7 - Migrate the layout files</vt:lpstr>
      <vt:lpstr>Upgrade an ASP.NET MVC app to .NET 7 - Migrate the layout files</vt:lpstr>
      <vt:lpstr>Upgrade an ASP.NET MVC app to .NET 7 - Migrate the layout files</vt:lpstr>
      <vt:lpstr>Migrate to ASP.NET Core 2.1 ?</vt:lpstr>
      <vt:lpstr>Migrate to ASP.NET Core 2.1 ?</vt:lpstr>
      <vt:lpstr>Migrate to ASP.NET Core 2.1 ?</vt:lpstr>
      <vt:lpstr>What's new in ASP.NET Core 7.0</vt:lpstr>
      <vt:lpstr>What's new in ASP.NET Core 7.0</vt:lpstr>
      <vt:lpstr>What's new in ASP.NET Core 7.0</vt:lpstr>
      <vt:lpstr>What's new in ASP.NET Core 7.0</vt:lpstr>
      <vt:lpstr>.NET and .NET Core release</vt:lpstr>
      <vt:lpstr>.NET release cadence</vt:lpstr>
      <vt:lpstr>Migrate from ASP.NET Core 6.0 to 7.0</vt:lpstr>
      <vt:lpstr>Migrate from ASP.NET Core 6.0 to 7.0</vt:lpstr>
      <vt:lpstr>Incremental ASP.NET to ASP.NET Core migration</vt:lpstr>
      <vt:lpstr>Strategies for migrating incrementally</vt:lpstr>
      <vt:lpstr>Incremental ASP.NET to ASP.NET Core migration</vt:lpstr>
      <vt:lpstr>Incremental ASP.NET to ASP.NET Core migration</vt:lpstr>
      <vt:lpstr>Strangler Fig Pattern</vt:lpstr>
      <vt:lpstr>Strangler Fig Pattern</vt:lpstr>
      <vt:lpstr>Strangler Fig Pattern</vt:lpstr>
      <vt:lpstr>Reverse Proxy Server</vt:lpstr>
      <vt:lpstr>Reverse Proxy Server</vt:lpstr>
      <vt:lpstr>App migration to ASP.NET Core</vt:lpstr>
      <vt:lpstr>App migration to ASP.NET Core</vt:lpstr>
      <vt:lpstr>App migration to ASP.NET Core</vt:lpstr>
      <vt:lpstr>App migration to ASP.NET Core</vt:lpstr>
      <vt:lpstr>App migration to ASP.NET Core</vt:lpstr>
      <vt:lpstr>App migration to ASP.NET Core</vt:lpstr>
      <vt:lpstr>App migration to ASP.NET Core</vt:lpstr>
      <vt:lpstr>App migration to ASP.NET Core</vt:lpstr>
      <vt:lpstr>App migration to ASP.NET Core</vt:lpstr>
      <vt:lpstr>System.Web adapters for ASP.NET Core</vt:lpstr>
      <vt:lpstr>System.Web adapters for ASP.NET Core</vt:lpstr>
      <vt:lpstr>System.Web adapters for ASP.NET Core</vt:lpstr>
      <vt:lpstr>System.Web adapters for ASP.NET Core</vt:lpstr>
      <vt:lpstr>System.Web adapters for ASP.NET Core</vt:lpstr>
      <vt:lpstr>System.Web adapters for ASP.NET Core</vt:lpstr>
      <vt:lpstr>System.Web adapters for ASP.NET Core</vt:lpstr>
      <vt:lpstr>System.Web adapters for ASP.NET Core – Supported Targets</vt:lpstr>
      <vt:lpstr>System.Web adapters for ASP.NET Core – Supported Targets</vt:lpstr>
      <vt:lpstr>Session Sharing</vt:lpstr>
      <vt:lpstr>Session Sharing</vt:lpstr>
      <vt:lpstr>Authentication Sharing</vt:lpstr>
      <vt:lpstr>Yarp = Yet Another Reverse Proxy </vt:lpstr>
      <vt:lpstr>Yarp = Yet Another Reverse Proxy </vt:lpstr>
      <vt:lpstr>Yarp = Yet Another Reverse Proxy </vt:lpstr>
      <vt:lpstr>Demo</vt:lpstr>
      <vt:lpstr>Demo</vt:lpstr>
      <vt:lpstr>Grazie!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Jacob Dickey (Kforce)</dc:creator>
  <cp:lastModifiedBy>Andrea Merlin</cp:lastModifiedBy>
  <cp:revision>116</cp:revision>
  <dcterms:created xsi:type="dcterms:W3CDTF">2022-10-11T15:09:05Z</dcterms:created>
  <dcterms:modified xsi:type="dcterms:W3CDTF">2023-01-27T14:10:51Z</dcterms:modified>
</cp:coreProperties>
</file>